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rawings/drawing1.xml" ContentType="application/vnd.openxmlformats-officedocument.drawingml.chartshapes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.xml" ContentType="application/vnd.openxmlformats-officedocument.themeOverr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drawings/drawing2.xml" ContentType="application/vnd.openxmlformats-officedocument.drawingml.chartshapes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drawings/drawing3.xml" ContentType="application/vnd.openxmlformats-officedocument.drawingml.chartshapes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05" r:id="rId12"/>
    <p:sldId id="266" r:id="rId13"/>
    <p:sldId id="299" r:id="rId14"/>
    <p:sldId id="297" r:id="rId15"/>
    <p:sldId id="300" r:id="rId16"/>
    <p:sldId id="301" r:id="rId17"/>
    <p:sldId id="270" r:id="rId18"/>
    <p:sldId id="271" r:id="rId19"/>
    <p:sldId id="272" r:id="rId20"/>
    <p:sldId id="273" r:id="rId21"/>
    <p:sldId id="274" r:id="rId22"/>
    <p:sldId id="303" r:id="rId23"/>
    <p:sldId id="276" r:id="rId24"/>
    <p:sldId id="277" r:id="rId25"/>
    <p:sldId id="278" r:id="rId26"/>
    <p:sldId id="279" r:id="rId27"/>
    <p:sldId id="306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</p:sldIdLst>
  <p:sldSz cx="7199313" cy="5400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598"/>
    <a:srgbClr val="7C7C7C"/>
    <a:srgbClr val="298ACC"/>
    <a:srgbClr val="3F9FE0"/>
    <a:srgbClr val="B7DFF9"/>
    <a:srgbClr val="94CFF7"/>
    <a:srgbClr val="7DC1EF"/>
    <a:srgbClr val="65B4EA"/>
    <a:srgbClr val="1E76BA"/>
    <a:srgbClr val="BCB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39" autoAdjust="0"/>
    <p:restoredTop sz="94660"/>
  </p:normalViewPr>
  <p:slideViewPr>
    <p:cSldViewPr snapToGrid="0">
      <p:cViewPr varScale="1">
        <p:scale>
          <a:sx n="84" d="100"/>
          <a:sy n="84" d="100"/>
        </p:scale>
        <p:origin x="7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%20versione%2027%20febr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%20versione%2027%20febr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chartUserShapes" Target="../drawings/drawing1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Altro\Grafici-Elena\Grafici%20totali%20versione%2027%20febr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%20versione%2027%20febr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37.xml"/><Relationship Id="rId1" Type="http://schemas.microsoft.com/office/2011/relationships/chartStyle" Target="style37.xml"/><Relationship Id="rId4" Type="http://schemas.openxmlformats.org/officeDocument/2006/relationships/chartUserShapes" Target="../drawings/drawing2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chartUserShapes" Target="../drawings/drawing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AppData\Roaming\Microsoft\Excel\Grafici%20totali%20(version%201).xlsb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%20versione%2027%20febr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%20total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%20versione%2027%20feb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\Desktop\Grafici-Elena\Grafici%20totali%20versione%2027%20febr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66760026935311"/>
          <c:y val="0.19697810524506901"/>
          <c:w val="0.49565853521842762"/>
          <c:h val="0.690181394089429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8D-40CD-809A-BE4CEB3D94A8}"/>
              </c:ext>
            </c:extLst>
          </c:dPt>
          <c:dPt>
            <c:idx val="1"/>
            <c:bubble3D val="0"/>
            <c:spPr>
              <a:solidFill>
                <a:srgbClr val="FFCC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8D-40CD-809A-BE4CEB3D94A8}"/>
              </c:ext>
            </c:extLst>
          </c:dPt>
          <c:dPt>
            <c:idx val="2"/>
            <c:bubble3D val="0"/>
            <c:spPr>
              <a:solidFill>
                <a:srgbClr val="FFDAB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8D-40CD-809A-BE4CEB3D94A8}"/>
              </c:ext>
            </c:extLst>
          </c:dPt>
          <c:dLbls>
            <c:dLbl>
              <c:idx val="0"/>
              <c:layout>
                <c:manualLayout>
                  <c:x val="-1.0784314002993001E-2"/>
                  <c:y val="-0.2285901785047442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t-IT" dirty="0">
                        <a:solidFill>
                          <a:srgbClr val="7C7C7C"/>
                        </a:solidFill>
                      </a:rPr>
                      <a:t>Prepararsi fisicamente al parto</a:t>
                    </a:r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1077E4E9-A3D6-40E1-8B37-43D580A59FF3}" type="PERCENTAGE">
                      <a:rPr lang="it-IT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58D-40CD-809A-BE4CEB3D94A8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62251"/>
                        <a:gd name="adj2" fmla="val 94576"/>
                      </a:avLst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 dirty="0" err="1">
                        <a:solidFill>
                          <a:srgbClr val="7C7C7C"/>
                        </a:solidFill>
                      </a:rPr>
                      <a:t>Curiosità</a:t>
                    </a:r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A642A538-33EE-4C94-82B2-FA8CA77D4068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58D-40CD-809A-BE4CEB3D94A8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204734112396766"/>
                  <c:y val="3.4706067618077492E-2"/>
                </c:manualLayout>
              </c:layout>
              <c:tx>
                <c:rich>
                  <a:bodyPr/>
                  <a:lstStyle/>
                  <a:p>
                    <a:fld id="{4800D105-452D-466C-AC8D-604ACE5A270E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24E8D12E-0639-4D4A-B9B7-4F893185F187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58D-40CD-809A-BE4CEB3D94A8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(Foglio1!$A$7,Foglio1!$A$9:$A$10,Foglio1!$A$12,Foglio1!$A$16)</c:f>
              <c:strCache>
                <c:ptCount val="3"/>
                <c:pt idx="0">
                  <c:v>Prepararmi fisicamente al parto</c:v>
                </c:pt>
                <c:pt idx="1">
                  <c:v>curiosità</c:v>
                </c:pt>
                <c:pt idx="2">
                  <c:v>Altro</c:v>
                </c:pt>
              </c:strCache>
              <c:extLst xmlns:c16r2="http://schemas.microsoft.com/office/drawing/2015/06/chart"/>
            </c:strRef>
          </c:cat>
          <c:val>
            <c:numRef>
              <c:f>(Foglio1!$B$7,Foglio1!$B$9,Foglio1!$B$10,Foglio1!$B$12,Foglio1!$B$16)</c:f>
              <c:numCache>
                <c:formatCode>General</c:formatCode>
                <c:ptCount val="3"/>
                <c:pt idx="0">
                  <c:v>55</c:v>
                </c:pt>
                <c:pt idx="1">
                  <c:v>53</c:v>
                </c:pt>
                <c:pt idx="2">
                  <c:v>7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5B-4EE8-9CE3-7005E20E83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39598"/>
            </a:solidFill>
            <a:ln>
              <a:noFill/>
            </a:ln>
            <a:effectLst/>
          </c:spPr>
          <c:invertIfNegative val="0"/>
          <c:cat>
            <c:numRef>
              <c:f>Foglio1!$A$142:$A$146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Foglio1!$B$142:$B$146</c:f>
              <c:numCache>
                <c:formatCode>General</c:formatCode>
                <c:ptCount val="5"/>
                <c:pt idx="0">
                  <c:v>53</c:v>
                </c:pt>
                <c:pt idx="1">
                  <c:v>47</c:v>
                </c:pt>
                <c:pt idx="2">
                  <c:v>8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CE-4ECF-9141-9661109ACE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335139296"/>
        <c:axId val="335142824"/>
      </c:barChart>
      <c:catAx>
        <c:axId val="335139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2824"/>
        <c:crosses val="autoZero"/>
        <c:auto val="1"/>
        <c:lblAlgn val="ctr"/>
        <c:lblOffset val="100"/>
        <c:noMultiLvlLbl val="0"/>
      </c:catAx>
      <c:valAx>
        <c:axId val="335142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39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Foglio1!$A$142:$A$146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Foglio1!$C$142:$C$146</c:f>
              <c:numCache>
                <c:formatCode>General</c:formatCode>
                <c:ptCount val="5"/>
                <c:pt idx="0">
                  <c:v>1</c:v>
                </c:pt>
                <c:pt idx="2">
                  <c:v>11</c:v>
                </c:pt>
                <c:pt idx="3">
                  <c:v>61</c:v>
                </c:pt>
                <c:pt idx="4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035-443B-86C7-3CB658A76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335143608"/>
        <c:axId val="335138904"/>
      </c:barChart>
      <c:catAx>
        <c:axId val="33514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38904"/>
        <c:crosses val="autoZero"/>
        <c:auto val="1"/>
        <c:lblAlgn val="ctr"/>
        <c:lblOffset val="100"/>
        <c:noMultiLvlLbl val="0"/>
      </c:catAx>
      <c:valAx>
        <c:axId val="335138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3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39598"/>
            </a:solidFill>
            <a:ln>
              <a:noFill/>
            </a:ln>
            <a:effectLst/>
          </c:spPr>
          <c:invertIfNegative val="0"/>
          <c:cat>
            <c:numRef>
              <c:f>Foglio1!$A$173:$A$177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Foglio1!$B$173:$B$177</c:f>
              <c:numCache>
                <c:formatCode>General</c:formatCode>
                <c:ptCount val="5"/>
                <c:pt idx="0">
                  <c:v>57</c:v>
                </c:pt>
                <c:pt idx="1">
                  <c:v>37</c:v>
                </c:pt>
                <c:pt idx="2">
                  <c:v>18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AD5-4CFE-A969-0CCBA6FE4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335140080"/>
        <c:axId val="335140864"/>
      </c:barChart>
      <c:catAx>
        <c:axId val="33514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0864"/>
        <c:crosses val="autoZero"/>
        <c:auto val="1"/>
        <c:lblAlgn val="ctr"/>
        <c:lblOffset val="100"/>
        <c:noMultiLvlLbl val="0"/>
      </c:catAx>
      <c:valAx>
        <c:axId val="335140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0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Foglio1!$A$173:$A$177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Foglio1!$C$173:$C$177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56</c:v>
                </c:pt>
                <c:pt idx="4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0D-482B-9D02-F88D08A2E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335137336"/>
        <c:axId val="335142432"/>
      </c:barChart>
      <c:catAx>
        <c:axId val="335137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2432"/>
        <c:crosses val="autoZero"/>
        <c:auto val="1"/>
        <c:lblAlgn val="ctr"/>
        <c:lblOffset val="100"/>
        <c:noMultiLvlLbl val="0"/>
      </c:catAx>
      <c:valAx>
        <c:axId val="335142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37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39598"/>
            </a:solidFill>
            <a:ln>
              <a:noFill/>
            </a:ln>
            <a:effectLst/>
          </c:spPr>
          <c:invertIfNegative val="0"/>
          <c:cat>
            <c:numRef>
              <c:f>Foglio1!$A$765:$A$769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Foglio1!$B$765:$B$769</c:f>
              <c:numCache>
                <c:formatCode>General</c:formatCode>
                <c:ptCount val="5"/>
                <c:pt idx="0">
                  <c:v>56</c:v>
                </c:pt>
                <c:pt idx="1">
                  <c:v>39</c:v>
                </c:pt>
                <c:pt idx="2">
                  <c:v>15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17-4164-A6F8-1133B5381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335140472"/>
        <c:axId val="335142040"/>
      </c:barChart>
      <c:catAx>
        <c:axId val="335140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2040"/>
        <c:crosses val="autoZero"/>
        <c:auto val="1"/>
        <c:lblAlgn val="ctr"/>
        <c:lblOffset val="100"/>
        <c:noMultiLvlLbl val="0"/>
      </c:catAx>
      <c:valAx>
        <c:axId val="335142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0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1E76BA"/>
            </a:solidFill>
            <a:ln>
              <a:noFill/>
            </a:ln>
            <a:effectLst/>
          </c:spPr>
          <c:invertIfNegative val="0"/>
          <c:cat>
            <c:numRef>
              <c:f>Foglio1!$A$782:$A$786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Foglio1!$B$782:$B$786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28</c:v>
                </c:pt>
                <c:pt idx="3">
                  <c:v>51</c:v>
                </c:pt>
                <c:pt idx="4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D5-4EDE-9695-5B1A30353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335143216"/>
        <c:axId val="335136552"/>
      </c:barChart>
      <c:catAx>
        <c:axId val="33514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36552"/>
        <c:crosses val="autoZero"/>
        <c:auto val="1"/>
        <c:lblAlgn val="ctr"/>
        <c:lblOffset val="100"/>
        <c:noMultiLvlLbl val="0"/>
      </c:catAx>
      <c:valAx>
        <c:axId val="335136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43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Foglio1!$D$532</c:f>
              <c:strCache>
                <c:ptCount val="1"/>
                <c:pt idx="0">
                  <c:v>Prima</c:v>
                </c:pt>
              </c:strCache>
            </c:strRef>
          </c:tx>
          <c:spPr>
            <a:solidFill>
              <a:srgbClr val="939598"/>
            </a:solidFill>
            <a:ln>
              <a:noFill/>
            </a:ln>
            <a:effectLst/>
          </c:spPr>
          <c:invertIfNegative val="0"/>
          <c:cat>
            <c:strRef>
              <c:f>Foglio1!$C$535</c:f>
              <c:strCache>
                <c:ptCount val="1"/>
                <c:pt idx="0">
                  <c:v>8-10</c:v>
                </c:pt>
              </c:strCache>
            </c:strRef>
          </c:cat>
          <c:val>
            <c:numRef>
              <c:f>Foglio1!$D$535</c:f>
              <c:numCache>
                <c:formatCode>General</c:formatCode>
                <c:ptCount val="1"/>
                <c:pt idx="0">
                  <c:v>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E8-4EE4-B96A-6AB3102DE353}"/>
            </c:ext>
          </c:extLst>
        </c:ser>
        <c:ser>
          <c:idx val="1"/>
          <c:order val="1"/>
          <c:tx>
            <c:strRef>
              <c:f>Foglio1!$E$532</c:f>
              <c:strCache>
                <c:ptCount val="1"/>
                <c:pt idx="0">
                  <c:v>Dopo</c:v>
                </c:pt>
              </c:strCache>
            </c:strRef>
          </c:tx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strRef>
              <c:f>Foglio1!$C$535</c:f>
              <c:strCache>
                <c:ptCount val="1"/>
                <c:pt idx="0">
                  <c:v>8-10</c:v>
                </c:pt>
              </c:strCache>
            </c:strRef>
          </c:cat>
          <c:val>
            <c:numRef>
              <c:f>Foglio1!$E$535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FE8-4EE4-B96A-6AB3102DE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overlap val="-27"/>
        <c:axId val="335138512"/>
        <c:axId val="335137728"/>
      </c:barChart>
      <c:catAx>
        <c:axId val="335138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35137728"/>
        <c:crosses val="autoZero"/>
        <c:auto val="1"/>
        <c:lblAlgn val="ctr"/>
        <c:lblOffset val="100"/>
        <c:noMultiLvlLbl val="0"/>
      </c:catAx>
      <c:valAx>
        <c:axId val="3351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dirty="0"/>
                  <a:t>Numero</a:t>
                </a:r>
                <a:r>
                  <a:rPr lang="it-IT" sz="1400" baseline="0" dirty="0"/>
                  <a:t> di donne</a:t>
                </a:r>
                <a:endParaRPr lang="it-IT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513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639569851339434E-2"/>
          <c:y val="4.3481752292829835E-2"/>
          <c:w val="0.8506410787720361"/>
          <c:h val="0.729072907541754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Foglio1!$B$568</c:f>
              <c:strCache>
                <c:ptCount val="1"/>
                <c:pt idx="0">
                  <c:v>CC</c:v>
                </c:pt>
              </c:strCache>
            </c:strRef>
          </c:tx>
          <c:spPr>
            <a:solidFill>
              <a:srgbClr val="1E76B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F16-4B32-8F63-CE7010461C6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F16-4B32-8F63-CE7010461C6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F16-4B32-8F63-CE7010461C6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Foglio1!$A$571:$A$573</c:f>
              <c:strCache>
                <c:ptCount val="3"/>
                <c:pt idx="0">
                  <c:v>Preparata</c:v>
                </c:pt>
                <c:pt idx="1">
                  <c:v>Attiva e consapevole</c:v>
                </c:pt>
                <c:pt idx="2">
                  <c:v>Avevo fiducia nelle mie capacità di fare il parto</c:v>
                </c:pt>
              </c:strCache>
            </c:strRef>
          </c:cat>
          <c:val>
            <c:numRef>
              <c:f>Foglio1!$B$571:$B$573</c:f>
              <c:numCache>
                <c:formatCode>0.00%</c:formatCode>
                <c:ptCount val="3"/>
                <c:pt idx="0">
                  <c:v>9.5652173913043481E-2</c:v>
                </c:pt>
                <c:pt idx="1">
                  <c:v>3.4782608695652174E-2</c:v>
                </c:pt>
                <c:pt idx="2">
                  <c:v>0.2608695652173913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B1-4009-B3BA-A8B18A0265D5}"/>
            </c:ext>
          </c:extLst>
        </c:ser>
        <c:ser>
          <c:idx val="1"/>
          <c:order val="1"/>
          <c:tx>
            <c:strRef>
              <c:f>Foglio1!$C$568</c:f>
              <c:strCache>
                <c:ptCount val="1"/>
                <c:pt idx="0">
                  <c:v>TSB</c:v>
                </c:pt>
              </c:strCache>
            </c:strRef>
          </c:tx>
          <c:spPr>
            <a:solidFill>
              <a:srgbClr val="F5922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F16-4B32-8F63-CE7010461C6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F16-4B32-8F63-CE7010461C6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F16-4B32-8F63-CE7010461C6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Foglio1!$A$571:$A$573</c:f>
              <c:strCache>
                <c:ptCount val="3"/>
                <c:pt idx="0">
                  <c:v>Preparata</c:v>
                </c:pt>
                <c:pt idx="1">
                  <c:v>Attiva e consapevole</c:v>
                </c:pt>
                <c:pt idx="2">
                  <c:v>Avevo fiducia nelle mie capacità di fare il parto</c:v>
                </c:pt>
              </c:strCache>
            </c:strRef>
          </c:cat>
          <c:val>
            <c:numRef>
              <c:f>Foglio1!$C$571:$C$573</c:f>
              <c:numCache>
                <c:formatCode>0.00%</c:formatCode>
                <c:ptCount val="3"/>
                <c:pt idx="0">
                  <c:v>0.23478260869565218</c:v>
                </c:pt>
                <c:pt idx="1">
                  <c:v>0.33913043478260868</c:v>
                </c:pt>
                <c:pt idx="2">
                  <c:v>0.35652173913043478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8B1-4009-B3BA-A8B18A0265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52826472"/>
        <c:axId val="352828040"/>
      </c:barChart>
      <c:catAx>
        <c:axId val="352826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2828040"/>
        <c:crosses val="autoZero"/>
        <c:auto val="1"/>
        <c:lblAlgn val="ctr"/>
        <c:lblOffset val="100"/>
        <c:noMultiLvlLbl val="0"/>
      </c:catAx>
      <c:valAx>
        <c:axId val="352828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713627421877171"/>
          <c:y val="0.8809125595324252"/>
          <c:w val="0.22609504988962612"/>
          <c:h val="0.100144980674430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985124163989316E-2"/>
          <c:y val="7.4517615788346495E-2"/>
          <c:w val="0.85372064080594756"/>
          <c:h val="0.634407272718128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Foglio1!$B$568</c:f>
              <c:strCache>
                <c:ptCount val="1"/>
                <c:pt idx="0">
                  <c:v>CC</c:v>
                </c:pt>
              </c:strCache>
            </c:strRef>
          </c:tx>
          <c:spPr>
            <a:solidFill>
              <a:srgbClr val="1E76B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991109174671956E-3"/>
                  <c:y val="-4.251952633917335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96D-4985-A99C-3FCEEAC378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198666376200881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96D-4985-A99C-3FCEEAC378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Foglio1!$A$569:$A$570</c:f>
              <c:strCache>
                <c:ptCount val="2"/>
                <c:pt idx="0">
                  <c:v>Disorientata e non sapevo cosa fare</c:v>
                </c:pt>
                <c:pt idx="1">
                  <c:v>Spaventata</c:v>
                </c:pt>
              </c:strCache>
            </c:strRef>
          </c:cat>
          <c:val>
            <c:numRef>
              <c:f>Foglio1!$B$569:$B$570</c:f>
              <c:numCache>
                <c:formatCode>0.00%</c:formatCode>
                <c:ptCount val="2"/>
                <c:pt idx="0">
                  <c:v>0.26956521739130435</c:v>
                </c:pt>
                <c:pt idx="1">
                  <c:v>0.32173913043478258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96D-4985-A99C-3FCEEAC3789B}"/>
            </c:ext>
          </c:extLst>
        </c:ser>
        <c:ser>
          <c:idx val="1"/>
          <c:order val="1"/>
          <c:tx>
            <c:strRef>
              <c:f>Foglio1!$C$568</c:f>
              <c:strCache>
                <c:ptCount val="1"/>
                <c:pt idx="0">
                  <c:v>TSB</c:v>
                </c:pt>
              </c:strCache>
            </c:strRef>
          </c:tx>
          <c:spPr>
            <a:solidFill>
              <a:srgbClr val="F5922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198666376200815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96D-4985-A99C-3FCEEAC378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198666376200837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96D-4985-A99C-3FCEEAC378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Foglio1!$A$569:$A$570</c:f>
              <c:strCache>
                <c:ptCount val="2"/>
                <c:pt idx="0">
                  <c:v>Disorientata e non sapevo cosa fare</c:v>
                </c:pt>
                <c:pt idx="1">
                  <c:v>Spaventata</c:v>
                </c:pt>
              </c:strCache>
            </c:strRef>
          </c:cat>
          <c:val>
            <c:numRef>
              <c:f>Foglio1!$C$569:$C$570</c:f>
              <c:numCache>
                <c:formatCode>0.00%</c:formatCode>
                <c:ptCount val="2"/>
                <c:pt idx="0">
                  <c:v>1.7391304347826087E-2</c:v>
                </c:pt>
                <c:pt idx="1">
                  <c:v>5.2173913043478258E-2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96D-4985-A99C-3FCEEAC3789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52821376"/>
        <c:axId val="352823336"/>
      </c:barChart>
      <c:catAx>
        <c:axId val="3528213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2823336"/>
        <c:crosses val="autoZero"/>
        <c:auto val="1"/>
        <c:lblAlgn val="ctr"/>
        <c:lblOffset val="100"/>
        <c:noMultiLvlLbl val="0"/>
      </c:catAx>
      <c:valAx>
        <c:axId val="352823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328930684400458"/>
          <c:y val="0.86195315955234642"/>
          <c:w val="0.21902386461821466"/>
          <c:h val="0.11962896616033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A7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94-4366-914A-7C4101174FE4}"/>
              </c:ext>
            </c:extLst>
          </c:dPt>
          <c:dPt>
            <c:idx val="1"/>
            <c:bubble3D val="0"/>
            <c:spPr>
              <a:solidFill>
                <a:srgbClr val="FFCC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294-4366-914A-7C4101174FE4}"/>
              </c:ext>
            </c:extLst>
          </c:dPt>
          <c:dPt>
            <c:idx val="2"/>
            <c:bubble3D val="0"/>
            <c:spPr>
              <a:solidFill>
                <a:srgbClr val="D1D3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294-4366-914A-7C4101174FE4}"/>
              </c:ext>
            </c:extLst>
          </c:dPt>
          <c:dPt>
            <c:idx val="3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294-4366-914A-7C4101174FE4}"/>
              </c:ext>
            </c:extLst>
          </c:dPt>
          <c:dLbls>
            <c:dLbl>
              <c:idx val="0"/>
              <c:layout>
                <c:manualLayout>
                  <c:x val="1.2492583801283004E-3"/>
                  <c:y val="-4.788768791204150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8CDB770-3C66-41E3-8E87-50E2DB7844AF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59A8C91D-CE62-4261-A862-2F23B3591D9D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294-4366-914A-7C4101174FE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49243"/>
                        <a:gd name="adj2" fmla="val 134986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9129117762577308E-3"/>
                  <c:y val="-6.586681239941699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090778D-4D06-4C77-B534-E6668856E5E9}" type="CATEGORYNAME">
                      <a:rPr lang="it-IT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F92F6A46-AB35-416B-9155-D1166C4099EE}" type="PERCENTAGE">
                      <a:rPr lang="it-IT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294-4366-914A-7C4101174FE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63414"/>
                        <a:gd name="adj2" fmla="val 20552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24544339507506438"/>
                  <c:y val="-0.1024414425330149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34B3ADE-4384-4ED8-A95F-6B98A767A80D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1E311361-CD4E-45A5-8A58-AD9B9AA78724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294-4366-914A-7C4101174FE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94044"/>
                        <a:gd name="adj2" fmla="val -84334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2822053374070791"/>
                  <c:y val="0.1213154760438384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E74E22D-5CC1-40D8-8590-2D407AE55D9B}" type="CATEGORYNAME">
                      <a:rPr lang="it-IT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877DE40A-D4C5-45FE-861E-24630CFAD9D2}" type="PERCENTAGE">
                      <a:rPr lang="it-IT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294-4366-914A-7C4101174FE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80425"/>
                        <a:gd name="adj2" fmla="val 31934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Foglio1!$C$239:$C$242</c:f>
              <c:strCache>
                <c:ptCount val="4"/>
                <c:pt idx="0">
                  <c:v>In accettazione</c:v>
                </c:pt>
                <c:pt idx="1">
                  <c:v>Nel tragitto da casa al punto nascita</c:v>
                </c:pt>
                <c:pt idx="2">
                  <c:v>A casa</c:v>
                </c:pt>
                <c:pt idx="3">
                  <c:v>Nei vari ambienti del punto nascita: corridoi, scale, altre stanze</c:v>
                </c:pt>
              </c:strCache>
            </c:strRef>
          </c:cat>
          <c:val>
            <c:numRef>
              <c:f>Foglio1!$D$239:$D$242</c:f>
              <c:numCache>
                <c:formatCode>General</c:formatCode>
                <c:ptCount val="4"/>
                <c:pt idx="0">
                  <c:v>11</c:v>
                </c:pt>
                <c:pt idx="1">
                  <c:v>18</c:v>
                </c:pt>
                <c:pt idx="2">
                  <c:v>52</c:v>
                </c:pt>
                <c:pt idx="3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294-4366-914A-7C4101174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4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Foglio1!$O$19</c:f>
              <c:strCache>
                <c:ptCount val="1"/>
                <c:pt idx="0">
                  <c:v>mamme comode</c:v>
                </c:pt>
              </c:strCache>
            </c:strRef>
          </c:tx>
          <c:spPr>
            <a:solidFill>
              <a:srgbClr val="FFB871"/>
            </a:solidFill>
            <a:ln>
              <a:noFill/>
            </a:ln>
            <a:effectLst/>
          </c:spPr>
          <c:invertIfNegative val="0"/>
          <c:cat>
            <c:numRef>
              <c:f>Foglio1!$N$20:$N$24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Foglio1!$O$20:$O$24</c:f>
              <c:numCache>
                <c:formatCode>General</c:formatCode>
                <c:ptCount val="5"/>
                <c:pt idx="0">
                  <c:v>3</c:v>
                </c:pt>
                <c:pt idx="2">
                  <c:v>4</c:v>
                </c:pt>
                <c:pt idx="3">
                  <c:v>23</c:v>
                </c:pt>
                <c:pt idx="4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8B-4267-BA47-10A0B014D7B0}"/>
            </c:ext>
          </c:extLst>
        </c:ser>
        <c:ser>
          <c:idx val="1"/>
          <c:order val="1"/>
          <c:tx>
            <c:strRef>
              <c:f>Foglio1!$P$19</c:f>
              <c:strCache>
                <c:ptCount val="1"/>
                <c:pt idx="0">
                  <c:v>mamme 1</c:v>
                </c:pt>
              </c:strCache>
            </c:strRef>
          </c:tx>
          <c:spPr>
            <a:solidFill>
              <a:srgbClr val="FFDAB6"/>
            </a:solidFill>
            <a:ln>
              <a:noFill/>
            </a:ln>
            <a:effectLst/>
          </c:spPr>
          <c:invertIfNegative val="0"/>
          <c:cat>
            <c:numRef>
              <c:f>Foglio1!$N$20:$N$24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Foglio1!$P$20:$P$24</c:f>
              <c:numCache>
                <c:formatCode>General</c:formatCode>
                <c:ptCount val="5"/>
                <c:pt idx="0">
                  <c:v>2</c:v>
                </c:pt>
                <c:pt idx="2">
                  <c:v>8</c:v>
                </c:pt>
                <c:pt idx="3">
                  <c:v>22</c:v>
                </c:pt>
                <c:pt idx="4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8B-4267-BA47-10A0B014D7B0}"/>
            </c:ext>
          </c:extLst>
        </c:ser>
        <c:ser>
          <c:idx val="2"/>
          <c:order val="2"/>
          <c:tx>
            <c:strRef>
              <c:f>Foglio1!$Q$19</c:f>
              <c:strCache>
                <c:ptCount val="1"/>
                <c:pt idx="0">
                  <c:v>mamme 2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cat>
            <c:numRef>
              <c:f>Foglio1!$N$20:$N$24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Foglio1!$Q$20:$Q$24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5</c:v>
                </c:pt>
                <c:pt idx="3">
                  <c:v>33</c:v>
                </c:pt>
                <c:pt idx="4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F8B-4267-BA47-10A0B014D7B0}"/>
            </c:ext>
          </c:extLst>
        </c:ser>
        <c:ser>
          <c:idx val="3"/>
          <c:order val="3"/>
          <c:tx>
            <c:strRef>
              <c:f>Foglio1!$R$19</c:f>
              <c:strCache>
                <c:ptCount val="1"/>
                <c:pt idx="0">
                  <c:v>mamme 3</c:v>
                </c:pt>
              </c:strCache>
            </c:strRef>
          </c:tx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Foglio1!$N$20:$N$24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Foglio1!$R$20:$R$24</c:f>
              <c:numCache>
                <c:formatCode>General</c:formatCode>
                <c:ptCount val="5"/>
                <c:pt idx="1">
                  <c:v>1</c:v>
                </c:pt>
                <c:pt idx="2">
                  <c:v>6</c:v>
                </c:pt>
                <c:pt idx="3">
                  <c:v>30</c:v>
                </c:pt>
                <c:pt idx="4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F8B-4267-BA47-10A0B014D7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4576712"/>
        <c:axId val="334580632"/>
      </c:barChart>
      <c:catAx>
        <c:axId val="334576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/>
                  <a:t>Scala </a:t>
                </a:r>
                <a:r>
                  <a:rPr lang="it-IT" sz="1600" dirty="0" err="1"/>
                  <a:t>Likert</a:t>
                </a:r>
                <a:endParaRPr lang="it-IT" sz="16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80632"/>
        <c:crosses val="autoZero"/>
        <c:auto val="1"/>
        <c:lblAlgn val="ctr"/>
        <c:lblOffset val="100"/>
        <c:noMultiLvlLbl val="0"/>
      </c:catAx>
      <c:valAx>
        <c:axId val="334580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6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DAB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97-44DF-BC10-20D12848D3A4}"/>
              </c:ext>
            </c:extLst>
          </c:dPt>
          <c:dPt>
            <c:idx val="1"/>
            <c:bubble3D val="0"/>
            <c:spPr>
              <a:solidFill>
                <a:srgbClr val="FFA7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97-44DF-BC10-20D12848D3A4}"/>
              </c:ext>
            </c:extLst>
          </c:dPt>
          <c:dPt>
            <c:idx val="2"/>
            <c:bubble3D val="0"/>
            <c:spPr>
              <a:solidFill>
                <a:srgbClr val="FFCC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97-44DF-BC10-20D12848D3A4}"/>
              </c:ext>
            </c:extLst>
          </c:dPt>
          <c:dPt>
            <c:idx val="3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597-44DF-BC10-20D12848D3A4}"/>
              </c:ext>
            </c:extLst>
          </c:dPt>
          <c:dPt>
            <c:idx val="4"/>
            <c:bubble3D val="0"/>
            <c:spPr>
              <a:solidFill>
                <a:srgbClr val="D1D3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597-44DF-BC10-20D12848D3A4}"/>
              </c:ext>
            </c:extLst>
          </c:dPt>
          <c:dLbls>
            <c:dLbl>
              <c:idx val="0"/>
              <c:layout>
                <c:manualLayout>
                  <c:x val="-6.2316859930975313E-2"/>
                  <c:y val="1.2262717069799306E-2"/>
                </c:manualLayout>
              </c:layout>
              <c:tx>
                <c:rich>
                  <a:bodyPr/>
                  <a:lstStyle/>
                  <a:p>
                    <a:fld id="{B30379B5-F710-45ED-8A30-5F4A23347BEB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7C1F1EBD-D0C9-49FC-B0E5-61AEE229900E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597-44DF-BC10-20D12848D3A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3.6301433682898149E-2"/>
                  <c:y val="-2.2489954149839255E-2"/>
                </c:manualLayout>
              </c:layout>
              <c:tx>
                <c:rich>
                  <a:bodyPr/>
                  <a:lstStyle/>
                  <a:p>
                    <a:fld id="{C98B20DD-0514-46BA-8B14-73E8494EF4D0}" type="CATEGORYNAME">
                      <a:rPr lang="it-IT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1EE4874D-2765-435C-97C5-8ABC6968472B}" type="PERCENTAGE">
                      <a:rPr lang="it-IT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597-44DF-BC10-20D12848D3A4}"/>
                </c:ext>
                <c:ext xmlns:c15="http://schemas.microsoft.com/office/drawing/2012/chart" uri="{CE6537A1-D6FC-4f65-9D91-7224C49458BB}">
                  <c15:layout>
                    <c:manualLayout>
                      <c:w val="0.20642212326661172"/>
                      <c:h val="0.1511866296843108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5808714462441088E-3"/>
                  <c:y val="-1.3563795069716328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DA4709D-12E0-49D4-80F4-D06B0C7CA180}" type="CATEGORYNAME">
                      <a:rPr lang="en-US" sz="1200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[NOME CATEGORIA]</a:t>
                    </a:fld>
                    <a:r>
                      <a:rPr lang="en-US" sz="1200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CCB165E4-71E2-404E-95F6-63EF30B34EA2}" type="PERCENTAGE">
                      <a:rPr lang="en-US" sz="1200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[PERCENTUALE]</a:t>
                    </a:fld>
                    <a:endParaRPr lang="en-US" sz="1200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597-44DF-BC10-20D12848D3A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39983"/>
                        <a:gd name="adj2" fmla="val 98857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9.1465536548498649E-2"/>
                  <c:y val="4.176718419702515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13FEB84-A295-44C8-A0CA-23366B6174C4}" type="CATEGORYNAME">
                      <a:rPr lang="it-IT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[NOME CATEGORIA]</a:t>
                    </a:fld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F2936703-1A61-482C-AB7C-CC9FF4B12BE1}" type="PERCENTAGE">
                      <a:rPr lang="it-IT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xfrm>
                  <a:off x="4806780" y="165100"/>
                  <a:ext cx="1401689" cy="1112146"/>
                </a:xfrm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597-44DF-BC10-20D12848D3A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69322"/>
                        <a:gd name="adj2" fmla="val 32062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516526028704355"/>
                      <c:h val="0.2813513502573821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33291493213350382"/>
                  <c:y val="-0.1574296790488747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F6F872-4829-4F18-ADAE-651BB5BFB734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B549BC8F-943F-4074-9D30-57E884381EC8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597-44DF-BC10-20D12848D3A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89016"/>
                        <a:gd name="adj2" fmla="val -58230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Foglio1!$C$334:$C$338</c:f>
              <c:strCache>
                <c:ptCount val="5"/>
                <c:pt idx="0">
                  <c:v>In accettazione</c:v>
                </c:pt>
                <c:pt idx="1">
                  <c:v>Nel tragitto da casa al punto nascita</c:v>
                </c:pt>
                <c:pt idx="2">
                  <c:v>A casa</c:v>
                </c:pt>
                <c:pt idx="3">
                  <c:v>Nei vari ambienti del punto nascita: corridoi, scale, altre stanze</c:v>
                </c:pt>
                <c:pt idx="4">
                  <c:v>Sala parto</c:v>
                </c:pt>
              </c:strCache>
            </c:strRef>
          </c:cat>
          <c:val>
            <c:numRef>
              <c:f>Foglio1!$D$334:$D$338</c:f>
              <c:numCache>
                <c:formatCode>0.00%</c:formatCode>
                <c:ptCount val="5"/>
                <c:pt idx="0">
                  <c:v>1.282051282051282E-2</c:v>
                </c:pt>
                <c:pt idx="1">
                  <c:v>7.0512820512820512E-2</c:v>
                </c:pt>
                <c:pt idx="2">
                  <c:v>7.6923076923076927E-2</c:v>
                </c:pt>
                <c:pt idx="3">
                  <c:v>0.3141025641025641</c:v>
                </c:pt>
                <c:pt idx="4">
                  <c:v>0.52564102564102566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597-44DF-BC10-20D12848D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49208848893888"/>
          <c:y val="0.22255031680361989"/>
          <c:w val="0.86055553055868017"/>
          <c:h val="0.612779419521712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Foglio1!$A$221:$A$225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Foglio1!$B$221:$B$225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12</c:v>
                </c:pt>
                <c:pt idx="3">
                  <c:v>35</c:v>
                </c:pt>
                <c:pt idx="4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33-40F9-A20A-1F7E98D3C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2823728"/>
        <c:axId val="352822944"/>
      </c:barChart>
      <c:catAx>
        <c:axId val="352823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</a:t>
                </a:r>
                <a:r>
                  <a:rPr lang="it-IT" sz="1600" baseline="0" dirty="0" err="1">
                    <a:solidFill>
                      <a:srgbClr val="7C7C7C"/>
                    </a:solidFill>
                  </a:rPr>
                  <a:t>Likert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2944"/>
        <c:crosses val="autoZero"/>
        <c:auto val="1"/>
        <c:lblAlgn val="ctr"/>
        <c:lblOffset val="100"/>
        <c:noMultiLvlLbl val="0"/>
      </c:catAx>
      <c:valAx>
        <c:axId val="35282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00209747813087"/>
          <c:y val="2.6704901012891909E-2"/>
          <c:w val="0.85995533915505895"/>
          <c:h val="0.7670097602905324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Foglio1!$A$260:$A$264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Foglio1!$B$260:$B$264</c:f>
              <c:numCache>
                <c:formatCode>General</c:formatCode>
                <c:ptCount val="5"/>
                <c:pt idx="1">
                  <c:v>2</c:v>
                </c:pt>
                <c:pt idx="2">
                  <c:v>8</c:v>
                </c:pt>
                <c:pt idx="3">
                  <c:v>26</c:v>
                </c:pt>
                <c:pt idx="4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9B-4FEE-A4F9-F068B5771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2828824"/>
        <c:axId val="352821768"/>
      </c:barChart>
      <c:catAx>
        <c:axId val="352828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</a:t>
                </a:r>
                <a:r>
                  <a:rPr lang="it-IT" sz="1600" baseline="0" dirty="0" err="1">
                    <a:solidFill>
                      <a:srgbClr val="7C7C7C"/>
                    </a:solidFill>
                  </a:rPr>
                  <a:t>Likert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42018971444925196"/>
              <c:y val="0.863959075829949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1768"/>
        <c:crosses val="autoZero"/>
        <c:auto val="1"/>
        <c:lblAlgn val="ctr"/>
        <c:lblOffset val="100"/>
        <c:noMultiLvlLbl val="0"/>
      </c:catAx>
      <c:valAx>
        <c:axId val="352821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8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Foglio1!$A$349:$A$353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Foglio1!$B$349:$B$353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7</c:v>
                </c:pt>
                <c:pt idx="3">
                  <c:v>16</c:v>
                </c:pt>
                <c:pt idx="4">
                  <c:v>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37-4F5F-A704-DA1E7FAA0C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2826080"/>
        <c:axId val="352824120"/>
      </c:barChart>
      <c:catAx>
        <c:axId val="3528260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</a:t>
                </a:r>
                <a:r>
                  <a:rPr lang="it-IT" sz="1600" baseline="0" dirty="0" err="1">
                    <a:solidFill>
                      <a:srgbClr val="7C7C7C"/>
                    </a:solidFill>
                  </a:rPr>
                  <a:t>Likert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44902338046969514"/>
              <c:y val="0.897396408820912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4120"/>
        <c:crosses val="autoZero"/>
        <c:auto val="1"/>
        <c:lblAlgn val="ctr"/>
        <c:lblOffset val="100"/>
        <c:noMultiLvlLbl val="0"/>
      </c:catAx>
      <c:valAx>
        <c:axId val="352824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Foglio1!$A$495:$A$504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Foglio1!$B$495:$B$504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3</c:v>
                </c:pt>
                <c:pt idx="7">
                  <c:v>11</c:v>
                </c:pt>
                <c:pt idx="8">
                  <c:v>12</c:v>
                </c:pt>
                <c:pt idx="9">
                  <c:v>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8A-4993-8239-9EA343C51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352824904"/>
        <c:axId val="352825296"/>
      </c:barChart>
      <c:catAx>
        <c:axId val="352824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V.A.S.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44950680349186106"/>
              <c:y val="0.885227928810228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5296"/>
        <c:crosses val="autoZero"/>
        <c:auto val="1"/>
        <c:lblAlgn val="ctr"/>
        <c:lblOffset val="100"/>
        <c:noMultiLvlLbl val="0"/>
      </c:catAx>
      <c:valAx>
        <c:axId val="352825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2824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1E76BA"/>
            </a:solidFill>
            <a:ln>
              <a:noFill/>
            </a:ln>
            <a:effectLst/>
          </c:spPr>
          <c:invertIfNegative val="0"/>
          <c:cat>
            <c:numRef>
              <c:f>Foglio1!$A$814:$A$823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Foglio1!$B$814:$B$823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15</c:v>
                </c:pt>
                <c:pt idx="7">
                  <c:v>37</c:v>
                </c:pt>
                <c:pt idx="8">
                  <c:v>17</c:v>
                </c:pt>
                <c:pt idx="9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36-4DB3-9074-4B0FD605E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353621984"/>
        <c:axId val="353620808"/>
      </c:barChart>
      <c:catAx>
        <c:axId val="353621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 V.A.S.</a:t>
                </a:r>
              </a:p>
            </c:rich>
          </c:tx>
          <c:layout>
            <c:manualLayout>
              <c:xMode val="edge"/>
              <c:yMode val="edge"/>
              <c:x val="0.43729338951967728"/>
              <c:y val="0.898078945361466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0808"/>
        <c:crosses val="autoZero"/>
        <c:auto val="1"/>
        <c:lblAlgn val="ctr"/>
        <c:lblOffset val="100"/>
        <c:noMultiLvlLbl val="0"/>
      </c:catAx>
      <c:valAx>
        <c:axId val="353620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partners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18496517480591"/>
          <c:y val="4.3931976642257023E-2"/>
          <c:w val="0.45229740473312208"/>
          <c:h val="0.77122949845495603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FF99FF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D87-4670-8F8D-5BB0D8AE9221}"/>
              </c:ext>
            </c:extLst>
          </c:dPt>
          <c:dPt>
            <c:idx val="1"/>
            <c:invertIfNegative val="0"/>
            <c:bubble3D val="0"/>
            <c:spPr>
              <a:solidFill>
                <a:srgbClr val="939598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D87-4670-8F8D-5BB0D8AE9221}"/>
              </c:ext>
            </c:extLst>
          </c:dPt>
          <c:cat>
            <c:strRef>
              <c:f>Foglio1!$A$78:$A$79</c:f>
              <c:strCache>
                <c:ptCount val="2"/>
                <c:pt idx="0">
                  <c:v>Sì</c:v>
                </c:pt>
                <c:pt idx="1">
                  <c:v>No, perché non avevo problemi fisici</c:v>
                </c:pt>
              </c:strCache>
            </c:strRef>
          </c:cat>
          <c:val>
            <c:numRef>
              <c:f>Foglio1!$B$78:$B$79</c:f>
              <c:numCache>
                <c:formatCode>0.00%</c:formatCode>
                <c:ptCount val="2"/>
                <c:pt idx="0">
                  <c:v>0.92173913043478262</c:v>
                </c:pt>
                <c:pt idx="1">
                  <c:v>7.8260869565217397E-2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D87-4670-8F8D-5BB0D8AE92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53626296"/>
        <c:axId val="353626688"/>
      </c:barChart>
      <c:valAx>
        <c:axId val="3536266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crossAx val="353626296"/>
        <c:crosses val="autoZero"/>
        <c:crossBetween val="between"/>
      </c:valAx>
      <c:catAx>
        <c:axId val="353626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66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38481208326645"/>
          <c:y val="0.20301396186238954"/>
          <c:w val="0.55596773339026129"/>
          <c:h val="0.7969860381376104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B7DFF9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63-4AE8-96D6-780FCBAB520C}"/>
              </c:ext>
            </c:extLst>
          </c:dPt>
          <c:dPt>
            <c:idx val="1"/>
            <c:bubble3D val="0"/>
            <c:spPr>
              <a:solidFill>
                <a:srgbClr val="298AC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63-4AE8-96D6-780FCBAB520C}"/>
              </c:ext>
            </c:extLst>
          </c:dPt>
          <c:dPt>
            <c:idx val="2"/>
            <c:bubble3D val="0"/>
            <c:spPr>
              <a:solidFill>
                <a:srgbClr val="65B4E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163-4AE8-96D6-780FCBAB520C}"/>
              </c:ext>
            </c:extLst>
          </c:dPt>
          <c:dPt>
            <c:idx val="3"/>
            <c:bubble3D val="0"/>
            <c:spPr>
              <a:solidFill>
                <a:srgbClr val="3F9FE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163-4AE8-96D6-780FCBAB520C}"/>
              </c:ext>
            </c:extLst>
          </c:dPt>
          <c:dPt>
            <c:idx val="4"/>
            <c:bubble3D val="0"/>
            <c:spPr>
              <a:solidFill>
                <a:srgbClr val="1E76B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163-4AE8-96D6-780FCBAB520C}"/>
              </c:ext>
            </c:extLst>
          </c:dPt>
          <c:dLbls>
            <c:dLbl>
              <c:idx val="0"/>
              <c:layout>
                <c:manualLayout>
                  <c:x val="-0.17831813004190125"/>
                  <c:y val="-6.6416307544282039E-3"/>
                </c:manualLayout>
              </c:layout>
              <c:tx>
                <c:rich>
                  <a:bodyPr/>
                  <a:lstStyle/>
                  <a:p>
                    <a:fld id="{9479318F-F4C3-444A-8591-E808CBD3D860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02B764FA-1AFF-49B2-9A09-F9EAAF39377B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163-4AE8-96D6-780FCBAB520C}"/>
                </c:ext>
                <c:ext xmlns:c15="http://schemas.microsoft.com/office/drawing/2012/chart" uri="{CE6537A1-D6FC-4f65-9D91-7224C49458BB}">
                  <c15:layout>
                    <c:manualLayout>
                      <c:w val="0.18354604696243224"/>
                      <c:h val="0.1520718755085208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3306926249752533E-2"/>
                  <c:y val="1.7238514893202342E-2"/>
                </c:manualLayout>
              </c:layout>
              <c:tx>
                <c:rich>
                  <a:bodyPr/>
                  <a:lstStyle/>
                  <a:p>
                    <a:fld id="{CE952216-5E80-40E8-B03A-3A73F5BB8252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AD3FAC2A-FB77-4CB6-ADEF-177A0FE22B3D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163-4AE8-96D6-780FCBAB520C}"/>
                </c:ext>
                <c:ext xmlns:c15="http://schemas.microsoft.com/office/drawing/2012/chart" uri="{CE6537A1-D6FC-4f65-9D91-7224C49458BB}">
                  <c15:layout>
                    <c:manualLayout>
                      <c:w val="0.17981502056106222"/>
                      <c:h val="0.104730580903797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A8302DB-7ACE-46B0-831C-EB07C336B083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181B4B0B-355A-45BC-BF18-83D0B33C71DF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163-4AE8-96D6-780FCBAB520C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9.8948651103939501E-3"/>
                  <c:y val="-9.6570167892355042E-3"/>
                </c:manualLayout>
              </c:layout>
              <c:tx>
                <c:rich>
                  <a:bodyPr/>
                  <a:lstStyle/>
                  <a:p>
                    <a:fld id="{1A9247C4-2B61-4ACB-9871-8A41E058D7B9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C2DEA19E-2F69-40EF-B6DC-FFEE27F32E17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163-4AE8-96D6-780FCBAB520C}"/>
                </c:ext>
                <c:ext xmlns:c15="http://schemas.microsoft.com/office/drawing/2012/chart" uri="{CE6537A1-D6FC-4f65-9D91-7224C49458BB}">
                  <c15:layout>
                    <c:manualLayout>
                      <c:w val="0.18603398223910667"/>
                      <c:h val="0.104730580903797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1.889763779527559E-2"/>
                  <c:y val="0.2487562838710081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6F16DE2-A270-4CC5-9CBC-5D0B17449A53}" type="CATEGORYNAME">
                      <a:rPr lang="en-US" sz="1000" baseline="0">
                        <a:solidFill>
                          <a:srgbClr val="7C7C7C"/>
                        </a:solidFill>
                      </a:rPr>
                      <a:pPr>
                        <a:defRPr sz="1000"/>
                      </a:pPr>
                      <a:t>[NOME CATEGORIA]</a:t>
                    </a:fld>
                    <a:r>
                      <a:rPr lang="en-US" sz="1000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DD186709-4286-488A-B44E-E5D17E38CBA9}" type="PERCENTAGE">
                      <a:rPr lang="en-US" sz="1000" baseline="0">
                        <a:solidFill>
                          <a:srgbClr val="7C7C7C"/>
                        </a:solidFill>
                      </a:rPr>
                      <a:pPr>
                        <a:defRPr sz="1000"/>
                      </a:pPr>
                      <a:t>[PERCENTUALE]</a:t>
                    </a:fld>
                    <a:endParaRPr lang="en-US" sz="1000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163-4AE8-96D6-780FCBAB520C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55371"/>
                        <a:gd name="adj2" fmla="val -97749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Foglio1!$C$88:$C$92</c:f>
              <c:strCache>
                <c:ptCount val="5"/>
                <c:pt idx="0">
                  <c:v>Parte alta dell'addome</c:v>
                </c:pt>
                <c:pt idx="1">
                  <c:v>Zona pubica</c:v>
                </c:pt>
                <c:pt idx="2">
                  <c:v>Sciatalgia</c:v>
                </c:pt>
                <c:pt idx="3">
                  <c:v>Zona dorsale</c:v>
                </c:pt>
                <c:pt idx="4">
                  <c:v>Zona lombare-sacrale</c:v>
                </c:pt>
              </c:strCache>
            </c:strRef>
          </c:cat>
          <c:val>
            <c:numRef>
              <c:f>Foglio1!$D$88:$D$92</c:f>
              <c:numCache>
                <c:formatCode>General</c:formatCode>
                <c:ptCount val="5"/>
                <c:pt idx="0">
                  <c:v>5</c:v>
                </c:pt>
                <c:pt idx="1">
                  <c:v>16</c:v>
                </c:pt>
                <c:pt idx="2">
                  <c:v>24</c:v>
                </c:pt>
                <c:pt idx="3">
                  <c:v>36</c:v>
                </c:pt>
                <c:pt idx="4">
                  <c:v>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163-4AE8-96D6-780FCBAB5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214399039272349E-2"/>
          <c:y val="2.2622344514641287E-2"/>
          <c:w val="0.86505668725228135"/>
          <c:h val="0.7553013008738739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BE-425E-9875-D5C3E18F084E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B3-454E-A3D8-77BCA625D5A7}"/>
              </c:ext>
            </c:extLst>
          </c:dPt>
          <c:cat>
            <c:strRef>
              <c:f>Foglio1!$D$278:$D$279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Foglio1!$E$278:$E$279</c:f>
              <c:numCache>
                <c:formatCode>General</c:formatCode>
                <c:ptCount val="2"/>
                <c:pt idx="0">
                  <c:v>406</c:v>
                </c:pt>
                <c:pt idx="1">
                  <c:v>225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BE-425E-9875-D5C3E18F0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3621592"/>
        <c:axId val="353621200"/>
      </c:barChart>
      <c:catAx>
        <c:axId val="353621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3621200"/>
        <c:crosses val="autoZero"/>
        <c:auto val="1"/>
        <c:lblAlgn val="ctr"/>
        <c:lblOffset val="100"/>
        <c:noMultiLvlLbl val="0"/>
      </c:catAx>
      <c:valAx>
        <c:axId val="353621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Minuti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1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57191075777697"/>
          <c:y val="0.15244939888808334"/>
          <c:w val="0.7021162021088021"/>
          <c:h val="0.6347539976737679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C7-431D-B73F-EA4F584AF34C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4C7-431D-B73F-EA4F584AF34C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rgbClr val="7C7C7C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>
                        <a:solidFill>
                          <a:srgbClr val="7C7C7C"/>
                        </a:solidFill>
                      </a:rPr>
                      <a:t>11h</a:t>
                    </a:r>
                    <a:endParaRPr lang="en-US" sz="140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7C7C7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4C7-431D-B73F-EA4F584AF34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rgbClr val="7C7C7C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>
                        <a:solidFill>
                          <a:srgbClr val="7C7C7C"/>
                        </a:solidFill>
                      </a:rPr>
                      <a:t>4h 9min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7C7C7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4C7-431D-B73F-EA4F584AF34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Foglio1!$D$303:$D$304</c:f>
              <c:strCache>
                <c:ptCount val="2"/>
                <c:pt idx="0">
                  <c:v>N.I.C.E.</c:v>
                </c:pt>
                <c:pt idx="1">
                  <c:v>TSB (1° parto)</c:v>
                </c:pt>
              </c:strCache>
            </c:strRef>
          </c:cat>
          <c:val>
            <c:numRef>
              <c:f>Foglio1!$E$303:$E$304</c:f>
              <c:numCache>
                <c:formatCode>General</c:formatCode>
                <c:ptCount val="2"/>
                <c:pt idx="0">
                  <c:v>660</c:v>
                </c:pt>
                <c:pt idx="1">
                  <c:v>249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4C7-431D-B73F-EA4F584AF34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53623160"/>
        <c:axId val="353625904"/>
      </c:barChart>
      <c:catAx>
        <c:axId val="3536231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3625904"/>
        <c:crosses val="autoZero"/>
        <c:auto val="1"/>
        <c:lblAlgn val="ctr"/>
        <c:lblOffset val="100"/>
        <c:noMultiLvlLbl val="0"/>
      </c:catAx>
      <c:valAx>
        <c:axId val="353625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Minuti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3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0333225163734"/>
          <c:y val="0.15842201853708882"/>
          <c:w val="0.85403446701039165"/>
          <c:h val="0.6653104032371690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Foglio1!$A$156:$A$160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Foglio1!$B$156:$B$160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35</c:v>
                </c:pt>
                <c:pt idx="4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91-4616-98AF-45933222A4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4577888"/>
        <c:axId val="334579456"/>
      </c:barChart>
      <c:catAx>
        <c:axId val="3345778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 </a:t>
                </a:r>
                <a:r>
                  <a:rPr lang="it-IT" sz="1600" dirty="0" err="1">
                    <a:solidFill>
                      <a:srgbClr val="7C7C7C"/>
                    </a:solidFill>
                  </a:rPr>
                  <a:t>Likert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43475999458053038"/>
              <c:y val="0.901650135391888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9456"/>
        <c:crosses val="autoZero"/>
        <c:auto val="1"/>
        <c:lblAlgn val="ctr"/>
        <c:lblOffset val="100"/>
        <c:noMultiLvlLbl val="0"/>
      </c:catAx>
      <c:valAx>
        <c:axId val="33457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 di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7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39598"/>
            </a:solidFill>
            <a:ln>
              <a:noFill/>
            </a:ln>
            <a:effectLst/>
          </c:spPr>
          <c:invertIfNegative val="0"/>
          <c:cat>
            <c:numRef>
              <c:f>Foglio1!$A$418:$A$427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Foglio1!$B$418:$B$427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3</c:v>
                </c:pt>
                <c:pt idx="6">
                  <c:v>1</c:v>
                </c:pt>
                <c:pt idx="7">
                  <c:v>28</c:v>
                </c:pt>
                <c:pt idx="8">
                  <c:v>23</c:v>
                </c:pt>
                <c:pt idx="9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14-4A04-B5AF-F51A8CE666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353620416"/>
        <c:axId val="353620024"/>
      </c:barChart>
      <c:catAx>
        <c:axId val="35362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0024"/>
        <c:crosses val="autoZero"/>
        <c:auto val="1"/>
        <c:lblAlgn val="ctr"/>
        <c:lblOffset val="100"/>
        <c:noMultiLvlLbl val="0"/>
      </c:catAx>
      <c:valAx>
        <c:axId val="353620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chemeClr val="bg1">
                        <a:lumMod val="50000"/>
                      </a:schemeClr>
                    </a:solidFill>
                  </a:rPr>
                  <a:t>Numero</a:t>
                </a:r>
                <a:r>
                  <a:rPr lang="it-IT" sz="1600" baseline="0" dirty="0">
                    <a:solidFill>
                      <a:schemeClr val="bg1">
                        <a:lumMod val="50000"/>
                      </a:schemeClr>
                    </a:solidFill>
                  </a:rPr>
                  <a:t> di donne</a:t>
                </a:r>
                <a:endParaRPr lang="it-IT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Foglio1!$A$434:$A$443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Foglio1!$B$434:$B$443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8</c:v>
                </c:pt>
                <c:pt idx="4">
                  <c:v>16</c:v>
                </c:pt>
                <c:pt idx="5">
                  <c:v>19</c:v>
                </c:pt>
                <c:pt idx="6">
                  <c:v>32</c:v>
                </c:pt>
                <c:pt idx="7">
                  <c:v>23</c:v>
                </c:pt>
                <c:pt idx="8">
                  <c:v>6</c:v>
                </c:pt>
                <c:pt idx="9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2D-4CA4-9FDD-C1D3CD9A9C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353623552"/>
        <c:axId val="353625120"/>
      </c:barChart>
      <c:catAx>
        <c:axId val="3536235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 V.A.S.</a:t>
                </a:r>
              </a:p>
            </c:rich>
          </c:tx>
          <c:layout>
            <c:manualLayout>
              <c:xMode val="edge"/>
              <c:yMode val="edge"/>
              <c:x val="0.44107508626979697"/>
              <c:y val="0.884015737629904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5120"/>
        <c:crosses val="autoZero"/>
        <c:auto val="1"/>
        <c:lblAlgn val="ctr"/>
        <c:lblOffset val="100"/>
        <c:noMultiLvlLbl val="0"/>
      </c:catAx>
      <c:valAx>
        <c:axId val="35362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623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B68-4D10-94ED-8DBC695B1440}"/>
              </c:ext>
            </c:extLst>
          </c:dPt>
          <c:dPt>
            <c:idx val="1"/>
            <c:bubble3D val="0"/>
            <c:spPr>
              <a:solidFill>
                <a:srgbClr val="1E76B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B68-4D10-94ED-8DBC695B1440}"/>
              </c:ext>
            </c:extLst>
          </c:dPt>
          <c:dLbls>
            <c:dLbl>
              <c:idx val="0"/>
              <c:layout>
                <c:manualLayout>
                  <c:x val="3.7414963202891068E-2"/>
                  <c:y val="-8.658794209149477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rgbClr val="7C7C7C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t-IT" dirty="0">
                        <a:solidFill>
                          <a:srgbClr val="7C7C7C"/>
                        </a:solidFill>
                      </a:rPr>
                      <a:t>Posizioni TSB fatte senza l’aiuto del partner</a:t>
                    </a:r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40C53460-A727-4080-A737-23A66A5D5E67}" type="PERCENTAGE">
                      <a:rPr lang="it-IT" baseline="0">
                        <a:solidFill>
                          <a:srgbClr val="7C7C7C"/>
                        </a:solidFill>
                      </a:rPr>
                      <a:pPr>
                        <a:defRPr sz="1400">
                          <a:solidFill>
                            <a:srgbClr val="7C7C7C"/>
                          </a:solidFill>
                        </a:defRPr>
                      </a:pPr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7C7C7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B68-4D10-94ED-8DBC695B144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3.3257745069236504E-2"/>
                  <c:y val="5.661519290597731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rgbClr val="7C7C7C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t-IT" dirty="0"/>
                      <a:t>Posizioni TSB fatte con l’aiuto</a:t>
                    </a:r>
                    <a:r>
                      <a:rPr lang="it-IT" baseline="0" dirty="0"/>
                      <a:t> del partner
</a:t>
                    </a:r>
                    <a:fld id="{E4CFC1CA-91AB-47EE-9B55-B8F5A0B02CEE}" type="PERCENTAGE">
                      <a:rPr lang="it-IT" baseline="0"/>
                      <a:pPr>
                        <a:defRPr sz="1400">
                          <a:solidFill>
                            <a:srgbClr val="7C7C7C"/>
                          </a:solidFill>
                        </a:defRPr>
                      </a:pPr>
                      <a:t>[PERCENTUALE]</a:t>
                    </a:fld>
                    <a:endParaRPr lang="it-IT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7C7C7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B68-4D10-94ED-8DBC695B144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Foglio1!$A$2:$A$3</c:f>
              <c:strCache>
                <c:ptCount val="2"/>
                <c:pt idx="0">
                  <c:v>Posizioni tecniche che le donne possono svolgere da sole</c:v>
                </c:pt>
                <c:pt idx="1">
                  <c:v>Posizioni tecniche che le donne possono svolgere con l'aiuto del partner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62</c:v>
                </c:pt>
                <c:pt idx="1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68-4D10-94ED-8DBC695B1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Foglio1!$A$451:$A$460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Foglio1!$B$451:$B$460</c:f>
              <c:numCache>
                <c:formatCode>General</c:formatCode>
                <c:ptCount val="10"/>
                <c:pt idx="0">
                  <c:v>6</c:v>
                </c:pt>
                <c:pt idx="1">
                  <c:v>4</c:v>
                </c:pt>
                <c:pt idx="2">
                  <c:v>9</c:v>
                </c:pt>
                <c:pt idx="3">
                  <c:v>22</c:v>
                </c:pt>
                <c:pt idx="4">
                  <c:v>30</c:v>
                </c:pt>
                <c:pt idx="5">
                  <c:v>23</c:v>
                </c:pt>
                <c:pt idx="6">
                  <c:v>17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FB-4776-85FA-876F50F5A9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333832360"/>
        <c:axId val="333826088"/>
      </c:barChart>
      <c:catAx>
        <c:axId val="3338323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 V.A.S.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26088"/>
        <c:crosses val="autoZero"/>
        <c:auto val="1"/>
        <c:lblAlgn val="ctr"/>
        <c:lblOffset val="100"/>
        <c:noMultiLvlLbl val="0"/>
      </c:catAx>
      <c:valAx>
        <c:axId val="333826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32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725244894894826E-2"/>
          <c:y val="9.8991379438679028E-2"/>
          <c:w val="0.87115020558211598"/>
          <c:h val="0.727241399915806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AE9-4018-840E-C668ED021FCB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BA1-4643-8AB1-1EB47440C1B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010A6B9-CC7C-4D0A-9DCF-B4DD08C90563}" type="VALUE">
                      <a:rPr lang="en-US">
                        <a:solidFill>
                          <a:srgbClr val="7C7C7C"/>
                        </a:solidFill>
                      </a:rPr>
                      <a:pPr/>
                      <a:t>[VALORE]</a:t>
                    </a:fld>
                    <a:endParaRPr lang="it-IT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AE9-4018-840E-C668ED021FCB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68045BD-58E0-4AC2-AB26-6C9C5E56B0F6}" type="VALUE">
                      <a:rPr lang="en-US">
                        <a:solidFill>
                          <a:srgbClr val="7C7C7C"/>
                        </a:solidFill>
                      </a:rPr>
                      <a:pPr/>
                      <a:t>[VALORE]</a:t>
                    </a:fld>
                    <a:endParaRPr lang="it-IT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BA1-4643-8AB1-1EB47440C1B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Foglio1!$C$467:$D$467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Foglio1!$C$470:$D$470</c:f>
              <c:numCache>
                <c:formatCode>0%</c:formatCode>
                <c:ptCount val="2"/>
                <c:pt idx="0">
                  <c:v>0.75961538461538458</c:v>
                </c:pt>
                <c:pt idx="1">
                  <c:v>0.27826086956521739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E9-4018-840E-C668ED021F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axId val="333828832"/>
        <c:axId val="333829224"/>
      </c:barChart>
      <c:catAx>
        <c:axId val="333828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29224"/>
        <c:crosses val="autoZero"/>
        <c:auto val="1"/>
        <c:lblAlgn val="ctr"/>
        <c:lblOffset val="100"/>
        <c:noMultiLvlLbl val="0"/>
      </c:catAx>
      <c:valAx>
        <c:axId val="333829224"/>
        <c:scaling>
          <c:orientation val="minMax"/>
          <c:max val="8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800" b="0" i="0" baseline="0" dirty="0">
                    <a:solidFill>
                      <a:srgbClr val="939598"/>
                    </a:solidFill>
                    <a:effectLst/>
                  </a:rPr>
                  <a:t>Percentuale di donne</a:t>
                </a:r>
                <a:endParaRPr lang="it-IT" dirty="0">
                  <a:solidFill>
                    <a:srgbClr val="939598"/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939598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2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Foglio1!$A$486:$A$490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Foglio1!$B$486:$B$490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6</c:v>
                </c:pt>
                <c:pt idx="3">
                  <c:v>4</c:v>
                </c:pt>
                <c:pt idx="4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C8-4061-BB59-68A6946B5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3831576"/>
        <c:axId val="333832752"/>
      </c:barChart>
      <c:catAx>
        <c:axId val="333831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dirty="0"/>
                  <a:t>Scala</a:t>
                </a:r>
                <a:r>
                  <a:rPr lang="it-IT" sz="1400" baseline="0" dirty="0"/>
                  <a:t> </a:t>
                </a:r>
                <a:r>
                  <a:rPr lang="it-IT" sz="1400" baseline="0" dirty="0" err="1"/>
                  <a:t>Likert</a:t>
                </a:r>
                <a:endParaRPr lang="it-IT" sz="1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32752"/>
        <c:crosses val="autoZero"/>
        <c:auto val="1"/>
        <c:lblAlgn val="ctr"/>
        <c:lblOffset val="100"/>
        <c:noMultiLvlLbl val="0"/>
      </c:catAx>
      <c:valAx>
        <c:axId val="33383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31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1DA-47DF-8154-340828183C75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DA-47DF-8154-340828183C75}"/>
              </c:ext>
            </c:extLst>
          </c:dPt>
          <c:cat>
            <c:strRef>
              <c:f>Foglio1!$C$733:$D$733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Foglio1!$C$734:$D$734</c:f>
              <c:numCache>
                <c:formatCode>General</c:formatCode>
                <c:ptCount val="2"/>
                <c:pt idx="0">
                  <c:v>56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DA-47DF-8154-340828183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3833536"/>
        <c:axId val="333827656"/>
      </c:barChart>
      <c:catAx>
        <c:axId val="333833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27656"/>
        <c:crosses val="autoZero"/>
        <c:auto val="1"/>
        <c:lblAlgn val="ctr"/>
        <c:lblOffset val="100"/>
        <c:noMultiLvlLbl val="0"/>
      </c:catAx>
      <c:valAx>
        <c:axId val="333827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Percentuale di neonati</a:t>
                </a:r>
              </a:p>
            </c:rich>
          </c:tx>
          <c:layout>
            <c:manualLayout>
              <c:xMode val="edge"/>
              <c:yMode val="edge"/>
              <c:x val="0.40889363640092163"/>
              <c:y val="0.894413331631502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3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 dirty="0"/>
              <a:t/>
            </a:r>
            <a:br>
              <a:rPr lang="it-IT" sz="2000" dirty="0"/>
            </a:br>
            <a:endParaRPr lang="it-IT" sz="1800" b="0" u="sng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2.6594171753967957E-2"/>
          <c:y val="3.0108758638384667E-2"/>
          <c:w val="0.93612449874608283"/>
          <c:h val="0.7451803507687767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41-4900-86E5-EF7A3C5B074A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41-4900-86E5-EF7A3C5B074A}"/>
              </c:ext>
            </c:extLst>
          </c:dPt>
          <c:cat>
            <c:strRef>
              <c:f>Foglio1!$D$750:$E$750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Foglio1!$D$751:$E$751</c:f>
              <c:numCache>
                <c:formatCode>General</c:formatCode>
                <c:ptCount val="2"/>
                <c:pt idx="0">
                  <c:v>8.42</c:v>
                </c:pt>
                <c:pt idx="1">
                  <c:v>9.26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341-4900-86E5-EF7A3C5B07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3826872"/>
        <c:axId val="333827264"/>
      </c:barChart>
      <c:catAx>
        <c:axId val="333826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33827264"/>
        <c:crosses val="autoZero"/>
        <c:auto val="1"/>
        <c:lblAlgn val="ctr"/>
        <c:lblOffset val="100"/>
        <c:noMultiLvlLbl val="0"/>
      </c:catAx>
      <c:valAx>
        <c:axId val="333827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Indice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</a:t>
                </a:r>
                <a:r>
                  <a:rPr lang="it-IT" sz="1600" baseline="0" dirty="0" err="1">
                    <a:solidFill>
                      <a:srgbClr val="7C7C7C"/>
                    </a:solidFill>
                  </a:rPr>
                  <a:t>Apgar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26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AC4-494B-8C93-C9E0CBFC7675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C4-494B-8C93-C9E0CBFC7675}"/>
              </c:ext>
            </c:extLst>
          </c:dPt>
          <c:cat>
            <c:strRef>
              <c:f>Foglio1!$D$758:$E$758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Foglio1!$D$759:$E$759</c:f>
              <c:numCache>
                <c:formatCode>General</c:formatCode>
                <c:ptCount val="2"/>
                <c:pt idx="0">
                  <c:v>8.99</c:v>
                </c:pt>
                <c:pt idx="1">
                  <c:v>9.8000000000000007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C4-494B-8C93-C9E0CBFC7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3830008"/>
        <c:axId val="333828440"/>
      </c:barChart>
      <c:catAx>
        <c:axId val="333830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33828440"/>
        <c:crosses val="autoZero"/>
        <c:auto val="1"/>
        <c:lblAlgn val="ctr"/>
        <c:lblOffset val="100"/>
        <c:noMultiLvlLbl val="0"/>
      </c:catAx>
      <c:valAx>
        <c:axId val="333828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Indice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</a:t>
                </a:r>
                <a:r>
                  <a:rPr lang="it-IT" sz="1600" baseline="0" dirty="0" err="1">
                    <a:solidFill>
                      <a:srgbClr val="7C7C7C"/>
                    </a:solidFill>
                  </a:rPr>
                  <a:t>Apgar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47768397306004634"/>
              <c:y val="0.883316912972085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30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A65-4961-9CEB-90F026591CC1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A65-4961-9CEB-90F026591CC1}"/>
              </c:ext>
            </c:extLst>
          </c:dPt>
          <c:cat>
            <c:strRef>
              <c:f>Foglio1!$D$684:$E$684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Foglio1!$D$685:$E$685</c:f>
              <c:numCache>
                <c:formatCode>General</c:formatCode>
                <c:ptCount val="2"/>
                <c:pt idx="0">
                  <c:v>6.73</c:v>
                </c:pt>
                <c:pt idx="1">
                  <c:v>1.74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A65-4961-9CEB-90F026591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3830792"/>
        <c:axId val="333831184"/>
      </c:barChart>
      <c:catAx>
        <c:axId val="333830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831184"/>
        <c:crosses val="autoZero"/>
        <c:auto val="1"/>
        <c:lblAlgn val="ctr"/>
        <c:lblOffset val="100"/>
        <c:noMultiLvlLbl val="0"/>
      </c:catAx>
      <c:valAx>
        <c:axId val="33383118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33830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54463431842524"/>
          <c:y val="0.18344267931639618"/>
          <c:w val="0.87234949033163567"/>
          <c:h val="0.5918044444712370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59222"/>
            </a:solidFill>
            <a:ln>
              <a:noFill/>
            </a:ln>
            <a:effectLst/>
          </c:spPr>
          <c:invertIfNegative val="0"/>
          <c:cat>
            <c:numRef>
              <c:f>Foglio1!$A$187:$A$191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Foglio1!$B$187:$B$191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16</c:v>
                </c:pt>
                <c:pt idx="4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FD-4FFC-AED4-49DCDAB204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4575144"/>
        <c:axId val="334578280"/>
      </c:barChart>
      <c:catAx>
        <c:axId val="3345751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 </a:t>
                </a:r>
                <a:r>
                  <a:rPr lang="it-IT" sz="1600" dirty="0" err="1">
                    <a:solidFill>
                      <a:srgbClr val="7C7C7C"/>
                    </a:solidFill>
                  </a:rPr>
                  <a:t>Likert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42313533292743177"/>
              <c:y val="0.872250032671387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8280"/>
        <c:crosses val="autoZero"/>
        <c:auto val="1"/>
        <c:lblAlgn val="ctr"/>
        <c:lblOffset val="100"/>
        <c:noMultiLvlLbl val="0"/>
      </c:catAx>
      <c:valAx>
        <c:axId val="334578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5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solidFill>
                  <a:schemeClr val="accent5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670-45E0-A4BC-E5961CF689CF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670-45E0-A4BC-E5961CF689CF}"/>
              </c:ext>
            </c:extLst>
          </c:dPt>
          <c:cat>
            <c:strRef>
              <c:f>Foglio1!$D$399:$E$399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Foglio1!$D$400:$E$400</c:f>
              <c:numCache>
                <c:formatCode>General</c:formatCode>
                <c:ptCount val="2"/>
                <c:pt idx="0">
                  <c:v>31.9</c:v>
                </c:pt>
                <c:pt idx="1">
                  <c:v>47.6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70-45E0-A4BC-E5961CF689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4986688"/>
        <c:axId val="354983552"/>
      </c:barChart>
      <c:catAx>
        <c:axId val="354986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3552"/>
        <c:crosses val="autoZero"/>
        <c:auto val="1"/>
        <c:lblAlgn val="ctr"/>
        <c:lblOffset val="100"/>
        <c:noMultiLvlLbl val="0"/>
      </c:catAx>
      <c:valAx>
        <c:axId val="35498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Percentuale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6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650125418091764E-2"/>
          <c:y val="0.13216761697891211"/>
          <c:w val="0.85370219260867364"/>
          <c:h val="0.6979907683953299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B48-4923-84BC-5FE4182B9EE1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48-4923-84BC-5FE4182B9EE1}"/>
              </c:ext>
            </c:extLst>
          </c:dPt>
          <c:dLbls>
            <c:dLbl>
              <c:idx val="0"/>
              <c:layout>
                <c:manualLayout>
                  <c:x val="1.9212295869356388E-3"/>
                  <c:y val="-6.5681444991789817E-3"/>
                </c:manualLayout>
              </c:layout>
              <c:tx>
                <c:rich>
                  <a:bodyPr/>
                  <a:lstStyle/>
                  <a:p>
                    <a:fld id="{1540951D-8714-4144-9EA5-B13FD2256CA7}" type="VALUE">
                      <a:rPr lang="en-US" smtClean="0"/>
                      <a:pPr/>
                      <a:t>[VALORE]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B48-4923-84BC-5FE4182B9EE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2D615CF-8DB2-4FBD-A00A-26F914410CD0}" type="VALUE">
                      <a:rPr lang="en-US" smtClean="0"/>
                      <a:pPr/>
                      <a:t>[VALORE]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B48-4923-84BC-5FE4182B9EE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Foglio1!$D$399:$E$399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Foglio1!$D$401:$E$401</c:f>
              <c:numCache>
                <c:formatCode>General</c:formatCode>
                <c:ptCount val="2"/>
                <c:pt idx="0">
                  <c:v>23.7</c:v>
                </c:pt>
                <c:pt idx="1">
                  <c:v>13.3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48-4923-84BC-5FE4182B9EE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54984728"/>
        <c:axId val="354989824"/>
      </c:barChart>
      <c:catAx>
        <c:axId val="354984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9824"/>
        <c:crosses val="autoZero"/>
        <c:auto val="1"/>
        <c:lblAlgn val="ctr"/>
        <c:lblOffset val="100"/>
        <c:noMultiLvlLbl val="0"/>
      </c:catAx>
      <c:valAx>
        <c:axId val="354989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Percentuale di donne</a:t>
                </a:r>
              </a:p>
            </c:rich>
          </c:tx>
          <c:layout>
            <c:manualLayout>
              <c:xMode val="edge"/>
              <c:yMode val="edge"/>
              <c:x val="0.37035588846055423"/>
              <c:y val="0.92113446716254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7C7C7C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4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739705692526139E-2"/>
          <c:y val="3.7047025855747845E-2"/>
          <c:w val="0.91215373693042467"/>
          <c:h val="0.7753038214126505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60E-43C4-A720-8B11611C5D3B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966-42DD-86A5-0A9031980154}"/>
              </c:ext>
            </c:extLst>
          </c:dPt>
          <c:cat>
            <c:strRef>
              <c:f>Foglio1!$D$717:$E$717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Foglio1!$D$718:$E$718</c:f>
              <c:numCache>
                <c:formatCode>General</c:formatCode>
                <c:ptCount val="2"/>
                <c:pt idx="0">
                  <c:v>12.5</c:v>
                </c:pt>
                <c:pt idx="1">
                  <c:v>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0E-43C4-A720-8B11611C5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4987472"/>
        <c:axId val="354987864"/>
      </c:barChart>
      <c:catAx>
        <c:axId val="354987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7864"/>
        <c:crosses val="autoZero"/>
        <c:auto val="1"/>
        <c:lblAlgn val="ctr"/>
        <c:lblOffset val="100"/>
        <c:noMultiLvlLbl val="0"/>
      </c:catAx>
      <c:valAx>
        <c:axId val="354987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Percentuale di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donne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51283701217675659"/>
              <c:y val="0.910649309458819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7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2676464154823E-2"/>
          <c:y val="4.0003310223809499E-2"/>
          <c:w val="0.88897971546373866"/>
          <c:h val="0.7625306051066806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EBE-4E79-BEB9-4DC4A68A0C4B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BE-4E79-BEB9-4DC4A68A0C4B}"/>
              </c:ext>
            </c:extLst>
          </c:dPt>
          <c:cat>
            <c:strRef>
              <c:f>Foglio1!$D$701:$E$701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Foglio1!$D$702:$E$702</c:f>
              <c:numCache>
                <c:formatCode>General</c:formatCode>
                <c:ptCount val="2"/>
                <c:pt idx="0">
                  <c:v>57.7</c:v>
                </c:pt>
                <c:pt idx="1">
                  <c:v>11.3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EBE-4E79-BEB9-4DC4A68A0C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4989432"/>
        <c:axId val="354983944"/>
      </c:barChart>
      <c:catAx>
        <c:axId val="354989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3944"/>
        <c:crosses val="autoZero"/>
        <c:auto val="1"/>
        <c:lblAlgn val="ctr"/>
        <c:lblOffset val="100"/>
        <c:noMultiLvlLbl val="0"/>
      </c:catAx>
      <c:valAx>
        <c:axId val="354983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Percentuale di donne</a:t>
                </a:r>
              </a:p>
            </c:rich>
          </c:tx>
          <c:layout>
            <c:manualLayout>
              <c:xMode val="edge"/>
              <c:yMode val="edge"/>
              <c:x val="0.33669086538572646"/>
              <c:y val="0.902825739027208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9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53C-4A66-98EF-92FCB684B0CD}"/>
              </c:ext>
            </c:extLst>
          </c:dPt>
          <c:dPt>
            <c:idx val="1"/>
            <c:bubble3D val="0"/>
            <c:spPr>
              <a:solidFill>
                <a:srgbClr val="939598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177-4020-8E25-5B8359C6DBDF}"/>
              </c:ext>
            </c:extLst>
          </c:dPt>
          <c:dPt>
            <c:idx val="2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53C-4A66-98EF-92FCB684B0CD}"/>
              </c:ext>
            </c:extLst>
          </c:dPt>
          <c:dPt>
            <c:idx val="3"/>
            <c:bubble3D val="0"/>
            <c:spPr>
              <a:solidFill>
                <a:srgbClr val="FFCC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177-4020-8E25-5B8359C6DBDF}"/>
              </c:ext>
            </c:extLst>
          </c:dPt>
          <c:dPt>
            <c:idx val="4"/>
            <c:bubble3D val="0"/>
            <c:spPr>
              <a:solidFill>
                <a:srgbClr val="FFB87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177-4020-8E25-5B8359C6DBDF}"/>
              </c:ext>
            </c:extLst>
          </c:dPt>
          <c:dPt>
            <c:idx val="5"/>
            <c:bubble3D val="0"/>
            <c:spPr>
              <a:solidFill>
                <a:srgbClr val="FFDAB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177-4020-8E25-5B8359C6DBDF}"/>
              </c:ext>
            </c:extLst>
          </c:dPt>
          <c:dPt>
            <c:idx val="6"/>
            <c:bubble3D val="0"/>
            <c:spPr>
              <a:solidFill>
                <a:srgbClr val="BCBEC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177-4020-8E25-5B8359C6DBDF}"/>
              </c:ext>
            </c:extLst>
          </c:dPt>
          <c:dLbls>
            <c:dLbl>
              <c:idx val="0"/>
              <c:layout>
                <c:manualLayout>
                  <c:x val="0.14940898345153672"/>
                  <c:y val="5.1060810575207305E-3"/>
                </c:manualLayout>
              </c:layout>
              <c:tx>
                <c:rich>
                  <a:bodyPr/>
                  <a:lstStyle/>
                  <a:p>
                    <a:fld id="{7915A0FF-A38B-4A08-BA5E-0217DFEF15F9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4B86D099-A708-4DAB-B731-20CE70907ED0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53C-4A66-98EF-92FCB684B0C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5.484633569739953E-2"/>
                  <c:y val="0.13540308608711271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C53B766-D4B4-45A2-A4F2-EB3409F115EB}" type="CATEGORYNAME">
                      <a:rPr lang="en-US" sz="1200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[NOME CATEGORIA]</a:t>
                    </a:fld>
                    <a:r>
                      <a:rPr lang="en-US" sz="1200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BAD04287-4A71-450C-B45D-91A0D4970F10}" type="PERCENTAGE">
                      <a:rPr lang="en-US" sz="1200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[PERCENTUALE]</a:t>
                    </a:fld>
                    <a:endParaRPr lang="en-US" sz="1200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177-4020-8E25-5B8359C6DBD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79694"/>
                        <a:gd name="adj2" fmla="val 32207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8912529550827423"/>
                  <c:y val="-0.1314717147310539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948BA2-0443-46A0-9453-F05FEFE8DCC3}" type="CATEGORYNAME">
                      <a:rPr lang="en-US" sz="1200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[NOME CATEGORIA]</a:t>
                    </a:fld>
                    <a:r>
                      <a:rPr lang="en-US" sz="1200" baseline="0" dirty="0"/>
                      <a:t>
</a:t>
                    </a:r>
                    <a:fld id="{9BDD8E3A-E59A-4062-B8D1-CF33F9F2EAB1}" type="PERCENTAGE">
                      <a:rPr lang="en-US" sz="1200" baseline="0"/>
                      <a:pPr>
                        <a:defRPr sz="1200"/>
                      </a:pPr>
                      <a:t>[PERCENTUALE]</a:t>
                    </a:fld>
                    <a:endParaRPr lang="en-US" sz="1200" baseline="0" dirty="0"/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53C-4A66-98EF-92FCB684B0CD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16414"/>
                        <a:gd name="adj2" fmla="val -17047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2.4586288416075651E-2"/>
                  <c:y val="3.208987996363484E-2"/>
                </c:manualLayout>
              </c:layout>
              <c:tx>
                <c:rich>
                  <a:bodyPr/>
                  <a:lstStyle/>
                  <a:p>
                    <a:fld id="{AB039153-5F0A-43D4-A36D-AAC1453ACCDF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1E11D2B1-96B7-446B-B6F6-A7A34C151333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177-4020-8E25-5B8359C6DBD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484633569739953E-2"/>
                  <c:y val="7.701571191272355E-2"/>
                </c:manualLayout>
              </c:layout>
              <c:tx>
                <c:rich>
                  <a:bodyPr/>
                  <a:lstStyle/>
                  <a:p>
                    <a:fld id="{0B1AD6E9-C0F0-480F-8C51-B9DEC02135B0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/>
                      <a:t>
</a:t>
                    </a:r>
                    <a:fld id="{78A6616E-04A8-4D93-893A-BF7C462C32FE}" type="PERCENTAGE">
                      <a:rPr lang="en-US" baseline="0"/>
                      <a:pPr/>
                      <a:t>[PERCENTUALE]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177-4020-8E25-5B8359C6DBD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9.2671394799054368E-2"/>
                  <c:y val="0.1342703746733527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1F5C4D6-BE2E-4CA3-8B1B-A23F3733D14F}" type="CATEGORYNAME">
                      <a:rPr lang="en-US" sz="1200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[NOME CATEGORIA]</a:t>
                    </a:fld>
                    <a:r>
                      <a:rPr lang="en-US" sz="1200" baseline="0" dirty="0"/>
                      <a:t>
</a:t>
                    </a:r>
                    <a:fld id="{478119F8-5E62-45E0-9806-DA8E2A496702}" type="PERCENTAGE">
                      <a:rPr lang="en-US" sz="1200" baseline="0"/>
                      <a:pPr>
                        <a:defRPr sz="1200"/>
                      </a:pPr>
                      <a:t>[PERCENTUALE]</a:t>
                    </a:fld>
                    <a:endParaRPr lang="en-US" sz="1200" baseline="0" dirty="0"/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177-4020-8E25-5B8359C6DBD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88213"/>
                        <a:gd name="adj2" fmla="val -33186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10780141843971631"/>
                  <c:y val="1.6043676600716488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2608361-BC43-4B51-AFB5-6C753C4A7A57}" type="CATEGORYNAME">
                      <a:rPr lang="en-US" sz="1200" baseline="0">
                        <a:solidFill>
                          <a:srgbClr val="7C7C7C"/>
                        </a:solidFill>
                      </a:rPr>
                      <a:pPr>
                        <a:defRPr sz="1200"/>
                      </a:pPr>
                      <a:t>[NOME CATEGORIA]</a:t>
                    </a:fld>
                    <a:r>
                      <a:rPr lang="en-US" sz="1200" baseline="0" dirty="0"/>
                      <a:t>
</a:t>
                    </a:r>
                    <a:fld id="{DA21D4AB-1750-4CF2-9E7F-E5DB27AC30F9}" type="PERCENTAGE">
                      <a:rPr lang="en-US" sz="1200" baseline="0"/>
                      <a:pPr>
                        <a:defRPr sz="1200"/>
                      </a:pPr>
                      <a:t>[PERCENTUALE]</a:t>
                    </a:fld>
                    <a:endParaRPr lang="en-US" sz="1200" baseline="0" dirty="0"/>
                  </a:p>
                </c:rich>
              </c:tx>
              <c:spPr>
                <a:xfrm>
                  <a:off x="1593485" y="6349"/>
                  <a:ext cx="1436134" cy="465029"/>
                </a:xfrm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7177-4020-8E25-5B8359C6DBD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59112"/>
                        <a:gd name="adj2" fmla="val 38091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386556467675583"/>
                      <c:h val="0.11750202267314258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Foglio1!$A$2:$A$8</c:f>
              <c:strCache>
                <c:ptCount val="7"/>
                <c:pt idx="0">
                  <c:v>Partner attivo</c:v>
                </c:pt>
                <c:pt idx="1">
                  <c:v>Parto naturale</c:v>
                </c:pt>
                <c:pt idx="2">
                  <c:v>Parto senza problematiche</c:v>
                </c:pt>
                <c:pt idx="3">
                  <c:v>Travaglio veloce</c:v>
                </c:pt>
                <c:pt idx="4">
                  <c:v>Parto poco doloroso</c:v>
                </c:pt>
                <c:pt idx="5">
                  <c:v>Parto senza paura</c:v>
                </c:pt>
                <c:pt idx="6">
                  <c:v>Una bella esperienza</c:v>
                </c:pt>
              </c:strCache>
            </c:strRef>
          </c:cat>
          <c:val>
            <c:numRef>
              <c:f>Foglio1!$B$2:$B$8</c:f>
              <c:numCache>
                <c:formatCode>General</c:formatCode>
                <c:ptCount val="7"/>
                <c:pt idx="0">
                  <c:v>1</c:v>
                </c:pt>
                <c:pt idx="1">
                  <c:v>32</c:v>
                </c:pt>
                <c:pt idx="2">
                  <c:v>23</c:v>
                </c:pt>
                <c:pt idx="3">
                  <c:v>18</c:v>
                </c:pt>
                <c:pt idx="4">
                  <c:v>14</c:v>
                </c:pt>
                <c:pt idx="5">
                  <c:v>8</c:v>
                </c:pt>
                <c:pt idx="6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3C-4A66-98EF-92FCB684B0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714855176306627E-2"/>
          <c:y val="3.4928195929927588E-2"/>
          <c:w val="0.87337515014013078"/>
          <c:h val="0.7373502175449053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E76B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50F-499E-BA28-48D6C114FB2D}"/>
              </c:ext>
            </c:extLst>
          </c:dPt>
          <c:dPt>
            <c:idx val="1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0F-499E-BA28-48D6C114FB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D518EF7D-8CFD-465C-8C93-00AE06D167A3}" type="VALUE">
                      <a:rPr lang="en-US" smtClean="0">
                        <a:solidFill>
                          <a:srgbClr val="7C7C7C"/>
                        </a:solidFill>
                      </a:rPr>
                      <a:pPr/>
                      <a:t>[VALORE]</a:t>
                    </a:fld>
                    <a:r>
                      <a:rPr lang="en-US" dirty="0">
                        <a:solidFill>
                          <a:srgbClr val="7C7C7C"/>
                        </a:solidFill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50F-499E-BA28-48D6C114FB2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8A7364C-EBCA-48D1-9683-831380872EE6}" type="VALUE">
                      <a:rPr lang="en-US" smtClean="0">
                        <a:solidFill>
                          <a:srgbClr val="7C7C7C"/>
                        </a:solidFill>
                      </a:rPr>
                      <a:pPr/>
                      <a:t>[VALORE]</a:t>
                    </a:fld>
                    <a:r>
                      <a:rPr lang="en-US" dirty="0">
                        <a:solidFill>
                          <a:srgbClr val="7C7C7C"/>
                        </a:solidFill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50F-499E-BA28-48D6C114FB2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Foglio1!$D$634:$E$634</c:f>
              <c:strCache>
                <c:ptCount val="2"/>
                <c:pt idx="0">
                  <c:v>CC</c:v>
                </c:pt>
                <c:pt idx="1">
                  <c:v>TSB</c:v>
                </c:pt>
              </c:strCache>
            </c:strRef>
          </c:cat>
          <c:val>
            <c:numRef>
              <c:f>Foglio1!$D$635:$E$635</c:f>
              <c:numCache>
                <c:formatCode>General</c:formatCode>
                <c:ptCount val="2"/>
                <c:pt idx="0">
                  <c:v>39</c:v>
                </c:pt>
                <c:pt idx="1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0F-499E-BA28-48D6C114FB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54984336"/>
        <c:axId val="354982768"/>
      </c:barChart>
      <c:catAx>
        <c:axId val="354984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2768"/>
        <c:crosses val="autoZero"/>
        <c:auto val="1"/>
        <c:lblAlgn val="ctr"/>
        <c:lblOffset val="100"/>
        <c:noMultiLvlLbl val="0"/>
      </c:catAx>
      <c:valAx>
        <c:axId val="354982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Percentuale di donne</a:t>
                </a:r>
              </a:p>
            </c:rich>
          </c:tx>
          <c:layout>
            <c:manualLayout>
              <c:xMode val="edge"/>
              <c:yMode val="edge"/>
              <c:x val="0.30718579599611734"/>
              <c:y val="0.87448076498999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7C7C7C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984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DAB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26A-427B-9286-57CA210E506F}"/>
              </c:ext>
            </c:extLst>
          </c:dPt>
          <c:dPt>
            <c:idx val="1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26A-427B-9286-57CA210E506F}"/>
              </c:ext>
            </c:extLst>
          </c:dPt>
          <c:dLbls>
            <c:dLbl>
              <c:idx val="0"/>
              <c:layout>
                <c:manualLayout>
                  <c:x val="0.12816456836171169"/>
                  <c:y val="3.2415166474136885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61C8748-7644-4C4F-9440-61ECB1830B8D}" type="CATEGORYNAME">
                      <a:rPr lang="en-US" dirty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FCA8AD3B-A318-4E81-B348-BF9467500A90}" type="PERCENTAGE">
                      <a:rPr lang="en-US" baseline="0" dirty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26A-427B-9286-57CA210E506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35572"/>
                        <a:gd name="adj2" fmla="val 31439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7739613401067892"/>
                  <c:y val="-0.1310767171814544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059C934-9352-482D-B4BF-B1CCFAE4B0A0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/>
                      <a:t>
</a:t>
                    </a:r>
                    <a:fld id="{F165B46D-531B-43F4-AED2-6008E32379CF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/>
                  </a:p>
                </c:rich>
              </c:tx>
              <c:spPr>
                <a:xfrm>
                  <a:off x="780796" y="2286450"/>
                  <a:ext cx="342208" cy="413189"/>
                </a:xfrm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26A-427B-9286-57CA210E506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11196"/>
                        <a:gd name="adj2" fmla="val -62139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7.2514105127006526E-2"/>
                      <c:h val="0.13299198327324621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Foglio1!$A$651:$A$652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Foglio1!$B$651:$B$652</c:f>
              <c:numCache>
                <c:formatCode>General</c:formatCode>
                <c:ptCount val="2"/>
                <c:pt idx="0">
                  <c:v>2</c:v>
                </c:pt>
                <c:pt idx="1">
                  <c:v>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E2-4CC9-9104-D0C27B6B4A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D1D3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EB-4513-A931-502716EE2550}"/>
              </c:ext>
            </c:extLst>
          </c:dPt>
          <c:dPt>
            <c:idx val="1"/>
            <c:bubble3D val="0"/>
            <c:spPr>
              <a:solidFill>
                <a:srgbClr val="1E76B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EEB-4513-A931-502716EE2550}"/>
              </c:ext>
            </c:extLst>
          </c:dPt>
          <c:dLbls>
            <c:dLbl>
              <c:idx val="0"/>
              <c:layout>
                <c:manualLayout>
                  <c:x val="0.10743397769294873"/>
                  <c:y val="1.3750133172228441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5E73B0A-91D8-4AEE-BD0B-7F522D780684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/>
                      <a:t>
</a:t>
                    </a:r>
                    <a:fld id="{8CF0CBD3-9416-4BEE-88A4-EFC3C1E2CC86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EEB-4513-A931-502716EE255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07906"/>
                        <a:gd name="adj2" fmla="val 32456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5223614939056865"/>
                  <c:y val="-0.1292670232731947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DF36C7F-ACFA-4FBD-87AF-A0984E85A312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/>
                      <a:t>
</a:t>
                    </a:r>
                    <a:fld id="{5AED0DFC-2A38-4643-B021-0727D87832DB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EEB-4513-A931-502716EE2550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06668"/>
                        <a:gd name="adj2" fmla="val -60375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Foglio1!$A$831:$A$832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Foglio1!$B$831:$B$832</c:f>
              <c:numCache>
                <c:formatCode>General</c:formatCode>
                <c:ptCount val="2"/>
                <c:pt idx="0">
                  <c:v>2</c:v>
                </c:pt>
                <c:pt idx="1">
                  <c:v>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EEB-4513-A931-502716EE2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FF99FF"/>
            </a:solidFill>
          </c:spPr>
          <c:dPt>
            <c:idx val="0"/>
            <c:bubble3D val="0"/>
            <c:spPr>
              <a:solidFill>
                <a:srgbClr val="FFDAB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2CF-409B-8606-A082154DFEDE}"/>
              </c:ext>
            </c:extLst>
          </c:dPt>
          <c:dPt>
            <c:idx val="1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CF-409B-8606-A082154DFEDE}"/>
              </c:ext>
            </c:extLst>
          </c:dPt>
          <c:dLbls>
            <c:dLbl>
              <c:idx val="0"/>
              <c:layout>
                <c:manualLayout>
                  <c:x val="0.13456950139639223"/>
                  <c:y val="0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3736DD-2670-45F7-8654-A3C471C0BAAD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A3475526-048E-4205-B971-35CEB530702D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2CF-409B-8606-A082154DFED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44705"/>
                        <a:gd name="adj2" fmla="val 32753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9659751061461603"/>
                  <c:y val="-0.14440462147467226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907F60-2550-4968-8E44-44AD1B724497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927B53F3-6C94-46B8-9455-D196ECAEED5F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2CF-409B-8606-A082154DFED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33149"/>
                        <a:gd name="adj2" fmla="val -50970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Foglio1!$A$668:$A$669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Foglio1!$B$668:$B$669</c:f>
              <c:numCache>
                <c:formatCode>General</c:formatCode>
                <c:ptCount val="2"/>
                <c:pt idx="0">
                  <c:v>1</c:v>
                </c:pt>
                <c:pt idx="1">
                  <c:v>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7AB-4EA1-88ED-87AAD148E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D1D3D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F7-4266-8CE5-9B3CD7B48509}"/>
              </c:ext>
            </c:extLst>
          </c:dPt>
          <c:dPt>
            <c:idx val="1"/>
            <c:bubble3D val="0"/>
            <c:spPr>
              <a:solidFill>
                <a:srgbClr val="1E76B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F7-4266-8CE5-9B3CD7B48509}"/>
              </c:ext>
            </c:extLst>
          </c:dPt>
          <c:dLbls>
            <c:dLbl>
              <c:idx val="0"/>
              <c:layout>
                <c:manualLayout>
                  <c:x val="0.15505998336314214"/>
                  <c:y val="5.8736214118184681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2EA7215-D86D-422C-97F3-E1E087E761BD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8C639A44-A1EE-43F8-A35D-F32F0A2F40B6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1F7-4266-8CE5-9B3CD7B4850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25100"/>
                        <a:gd name="adj2" fmla="val 28436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36261569252563541"/>
                  <c:y val="-0.14361885576974281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C1A7194-09E4-4AB9-99CC-FDA1AE45E2CA}" type="CATEGORYNAME">
                      <a:rPr lang="en-US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AEAB1474-7003-4371-8D15-027C12EC8731}" type="PERCENTAGE">
                      <a:rPr lang="en-US" baseline="0">
                        <a:solidFill>
                          <a:srgbClr val="7C7C7C"/>
                        </a:solidFill>
                      </a:rPr>
                      <a:pPr>
                        <a:defRPr/>
                      </a:pPr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1F7-4266-8CE5-9B3CD7B4850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44480"/>
                        <a:gd name="adj2" fmla="val -53228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Foglio1!$A$847:$A$848</c:f>
              <c:strCache>
                <c:ptCount val="2"/>
                <c:pt idx="0">
                  <c:v>No</c:v>
                </c:pt>
                <c:pt idx="1">
                  <c:v>Si</c:v>
                </c:pt>
              </c:strCache>
            </c:strRef>
          </c:cat>
          <c:val>
            <c:numRef>
              <c:f>Foglio1!$B$847:$B$848</c:f>
              <c:numCache>
                <c:formatCode>General</c:formatCode>
                <c:ptCount val="2"/>
                <c:pt idx="0">
                  <c:v>2</c:v>
                </c:pt>
                <c:pt idx="1">
                  <c:v>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F7-4266-8CE5-9B3CD7B48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84683757235391"/>
          <c:y val="6.2529000975893853E-2"/>
          <c:w val="0.85660757747581062"/>
          <c:h val="0.742296257595673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1E76BA"/>
            </a:solidFill>
            <a:ln>
              <a:noFill/>
            </a:ln>
            <a:effectLst/>
          </c:spPr>
          <c:invertIfNegative val="0"/>
          <c:cat>
            <c:numRef>
              <c:f>Foglio1!$A$788:$A$792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Foglio1!$B$788:$B$792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45</c:v>
                </c:pt>
                <c:pt idx="4">
                  <c:v>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39-4753-B197-3538043106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4581416"/>
        <c:axId val="334581024"/>
      </c:barChart>
      <c:catAx>
        <c:axId val="334581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Scala </a:t>
                </a:r>
                <a:r>
                  <a:rPr lang="it-IT" sz="1600" dirty="0" err="1">
                    <a:solidFill>
                      <a:srgbClr val="7C7C7C"/>
                    </a:solidFill>
                  </a:rPr>
                  <a:t>Likert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layout>
            <c:manualLayout>
              <c:xMode val="edge"/>
              <c:yMode val="edge"/>
              <c:x val="0.4300339902037762"/>
              <c:y val="0.899127993240788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81024"/>
        <c:crosses val="autoZero"/>
        <c:auto val="1"/>
        <c:lblAlgn val="ctr"/>
        <c:lblOffset val="100"/>
        <c:noMultiLvlLbl val="0"/>
      </c:catAx>
      <c:valAx>
        <c:axId val="33458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partners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81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568788616825922"/>
          <c:y val="0.19760157037249007"/>
          <c:w val="0.46137723582792467"/>
          <c:h val="0.8006944978188236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89-48EC-B7DF-39F69422A789}"/>
              </c:ext>
            </c:extLst>
          </c:dPt>
          <c:dPt>
            <c:idx val="1"/>
            <c:bubble3D val="0"/>
            <c:spPr>
              <a:solidFill>
                <a:srgbClr val="FFCC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B89-48EC-B7DF-39F69422A789}"/>
              </c:ext>
            </c:extLst>
          </c:dPt>
          <c:dPt>
            <c:idx val="2"/>
            <c:bubble3D val="0"/>
            <c:spPr>
              <a:solidFill>
                <a:srgbClr val="FFB87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B89-48EC-B7DF-39F69422A789}"/>
              </c:ext>
            </c:extLst>
          </c:dPt>
          <c:dPt>
            <c:idx val="3"/>
            <c:bubble3D val="0"/>
            <c:spPr>
              <a:solidFill>
                <a:srgbClr val="FFE3C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B89-48EC-B7DF-39F69422A789}"/>
              </c:ext>
            </c:extLst>
          </c:dPt>
          <c:dLbls>
            <c:dLbl>
              <c:idx val="0"/>
              <c:layout>
                <c:manualLayout>
                  <c:x val="1.7515923322858003E-2"/>
                  <c:y val="3.3775454924793143E-3"/>
                </c:manualLayout>
              </c:layout>
              <c:tx>
                <c:rich>
                  <a:bodyPr/>
                  <a:lstStyle/>
                  <a:p>
                    <a:fld id="{44FAD936-3168-45E0-9190-94FDFFB58715}" type="CATEGORYNAME">
                      <a:rPr lang="it-IT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49BD5787-81B2-4220-8991-644C0372208B}" type="PERCENTAGE">
                      <a:rPr lang="it-IT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B89-48EC-B7DF-39F69422A78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7.7848548101591128E-2"/>
                  <c:y val="-7.4306000834546401E-2"/>
                </c:manualLayout>
              </c:layout>
              <c:tx>
                <c:rich>
                  <a:bodyPr/>
                  <a:lstStyle/>
                  <a:p>
                    <a:fld id="{EBBAD6B1-F650-4E01-87EB-CEDE6D9B1BD5}" type="CATEGORYNAME">
                      <a:rPr lang="it-IT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4B3DAB20-98CB-42F5-9AAE-ACA903DB6C1E}" type="PERCENTAGE">
                      <a:rPr lang="it-IT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B89-48EC-B7DF-39F69422A78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2.7246991835556914E-2"/>
                  <c:y val="1.3510181969917514E-2"/>
                </c:manualLayout>
              </c:layout>
              <c:tx>
                <c:rich>
                  <a:bodyPr/>
                  <a:lstStyle/>
                  <a:p>
                    <a:fld id="{73E0E6AE-17DC-4C9B-8D71-B6DE5066D4B3}" type="CATEGORYNAME">
                      <a:rPr lang="it-IT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it-IT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ACEE4DA7-A028-4548-B788-72202F23DA93}" type="PERCENTAGE">
                      <a:rPr lang="it-IT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it-IT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B89-48EC-B7DF-39F69422A78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7.9794761804130837E-2"/>
                  <c:y val="-3.0397909432314393E-2"/>
                </c:manualLayout>
              </c:layout>
              <c:tx>
                <c:rich>
                  <a:bodyPr/>
                  <a:lstStyle/>
                  <a:p>
                    <a:fld id="{951B9538-3602-42AF-AE87-56B764643313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3B5E662C-78FB-427D-8821-41205CF1CFB5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B89-48EC-B7DF-39F69422A78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(Foglio1!$A$108,Foglio1!$A$112:$A$113,Foglio1!$A$121)</c:f>
              <c:strCache>
                <c:ptCount val="4"/>
                <c:pt idx="0">
                  <c:v>La capacità di gestire il proprio corpo</c:v>
                </c:pt>
                <c:pt idx="1">
                  <c:v>La conoscenza del proprio corpo</c:v>
                </c:pt>
                <c:pt idx="2">
                  <c:v>La capacità di relazionarsi con il bambino</c:v>
                </c:pt>
                <c:pt idx="3">
                  <c:v>Altro</c:v>
                </c:pt>
              </c:strCache>
            </c:strRef>
          </c:cat>
          <c:val>
            <c:numRef>
              <c:f>(Foglio1!$D$108,Foglio1!$D$112:$D$113,Foglio1!$D$121)</c:f>
              <c:numCache>
                <c:formatCode>0.00%</c:formatCode>
                <c:ptCount val="4"/>
                <c:pt idx="0">
                  <c:v>0.46583850931677018</c:v>
                </c:pt>
                <c:pt idx="1">
                  <c:v>0.32919254658385094</c:v>
                </c:pt>
                <c:pt idx="2">
                  <c:v>0.16770186335403728</c:v>
                </c:pt>
                <c:pt idx="3">
                  <c:v>3.7267080745341616E-2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B89-48EC-B7DF-39F69422A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50216180437152"/>
          <c:y val="0.13408520351748066"/>
          <c:w val="0.85936685088087628"/>
          <c:h val="0.6542262444297857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4579848"/>
        <c:axId val="334577104"/>
      </c:barChart>
      <c:catAx>
        <c:axId val="33457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7104"/>
        <c:crosses val="autoZero"/>
        <c:auto val="1"/>
        <c:lblAlgn val="ctr"/>
        <c:lblOffset val="100"/>
        <c:noMultiLvlLbl val="0"/>
      </c:catAx>
      <c:valAx>
        <c:axId val="33457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600" dirty="0">
                    <a:solidFill>
                      <a:srgbClr val="7C7C7C"/>
                    </a:solidFill>
                  </a:rPr>
                  <a:t>Numero</a:t>
                </a:r>
                <a:r>
                  <a:rPr lang="it-IT" sz="1600" baseline="0" dirty="0">
                    <a:solidFill>
                      <a:srgbClr val="7C7C7C"/>
                    </a:solidFill>
                  </a:rPr>
                  <a:t> di risposte (multiple)</a:t>
                </a:r>
                <a:endParaRPr lang="it-IT" sz="1600" dirty="0">
                  <a:solidFill>
                    <a:srgbClr val="7C7C7C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9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B87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1A2-4CDE-9DEE-10487C24E0C1}"/>
              </c:ext>
            </c:extLst>
          </c:dPt>
          <c:dPt>
            <c:idx val="1"/>
            <c:invertIfNegative val="0"/>
            <c:bubble3D val="0"/>
            <c:spPr>
              <a:solidFill>
                <a:srgbClr val="FFDAB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1A2-4CDE-9DEE-10487C24E0C1}"/>
              </c:ext>
            </c:extLst>
          </c:dPt>
          <c:dPt>
            <c:idx val="2"/>
            <c:invertIfNegative val="0"/>
            <c:bubble3D val="0"/>
            <c:spPr>
              <a:solidFill>
                <a:srgbClr val="FFCC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1A2-4CDE-9DEE-10487C24E0C1}"/>
              </c:ext>
            </c:extLst>
          </c:dPt>
          <c:dPt>
            <c:idx val="3"/>
            <c:invertIfNegative val="0"/>
            <c:bubble3D val="0"/>
            <c:spPr>
              <a:solidFill>
                <a:srgbClr val="F5922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1A2-4CDE-9DEE-10487C24E0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7C7C7C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Foglio1!$D$126:$D$129</c:f>
              <c:strCache>
                <c:ptCount val="4"/>
                <c:pt idx="0">
                  <c:v>Per ulteriore benessere</c:v>
                </c:pt>
                <c:pt idx="1">
                  <c:v>Per relax</c:v>
                </c:pt>
                <c:pt idx="2">
                  <c:v>Per eliminare dolore inaspettato</c:v>
                </c:pt>
                <c:pt idx="3">
                  <c:v>Per mantenere i benefici</c:v>
                </c:pt>
              </c:strCache>
            </c:strRef>
          </c:cat>
          <c:val>
            <c:numRef>
              <c:f>Foglio1!$F$126:$F$129</c:f>
              <c:numCache>
                <c:formatCode>0%</c:formatCode>
                <c:ptCount val="4"/>
                <c:pt idx="0">
                  <c:v>0.18</c:v>
                </c:pt>
                <c:pt idx="1">
                  <c:v>0.28000000000000003</c:v>
                </c:pt>
                <c:pt idx="2">
                  <c:v>0.31</c:v>
                </c:pt>
                <c:pt idx="3">
                  <c:v>0.55000000000000004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1A2-4CDE-9DEE-10487C24E0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4574752"/>
        <c:axId val="334576320"/>
      </c:barChart>
      <c:catAx>
        <c:axId val="33457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6320"/>
        <c:crosses val="autoZero"/>
        <c:auto val="1"/>
        <c:lblAlgn val="ctr"/>
        <c:lblOffset val="100"/>
        <c:noMultiLvlLbl val="0"/>
      </c:catAx>
      <c:valAx>
        <c:axId val="33457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457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B87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0A-48FC-A648-10CB1E809DBD}"/>
              </c:ext>
            </c:extLst>
          </c:dPt>
          <c:dPt>
            <c:idx val="1"/>
            <c:bubble3D val="0"/>
            <c:spPr>
              <a:solidFill>
                <a:srgbClr val="F5922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0A-48FC-A648-10CB1E809DB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28D620C-6D9C-4CC0-8C55-3199A0DB01EB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08A6C6AC-964B-4B83-B0B3-2E7386F94C23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40A-48FC-A648-10CB1E809D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FF6E8A6-915C-45B7-AC59-40571E4E63CD}" type="CATEGORYNAME">
                      <a:rPr lang="en-US">
                        <a:solidFill>
                          <a:srgbClr val="7C7C7C"/>
                        </a:solidFill>
                      </a:rPr>
                      <a:pPr/>
                      <a:t>[NOME CATEGORIA]</a:t>
                    </a:fld>
                    <a:r>
                      <a:rPr lang="en-US" baseline="0" dirty="0">
                        <a:solidFill>
                          <a:srgbClr val="7C7C7C"/>
                        </a:solidFill>
                      </a:rPr>
                      <a:t>
</a:t>
                    </a:r>
                    <a:fld id="{1370F447-62A7-471F-9919-80A16052EA2F}" type="PERCENTAGE">
                      <a:rPr lang="en-US" baseline="0">
                        <a:solidFill>
                          <a:srgbClr val="7C7C7C"/>
                        </a:solidFill>
                      </a:rPr>
                      <a:pPr/>
                      <a:t>[PERCENTUALE]</a:t>
                    </a:fld>
                    <a:endParaRPr lang="en-US" baseline="0" dirty="0">
                      <a:solidFill>
                        <a:srgbClr val="7C7C7C"/>
                      </a:solidFill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40A-48FC-A648-10CB1E809D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Foglio1!$A$204:$A$205</c:f>
              <c:strCache>
                <c:ptCount val="2"/>
                <c:pt idx="0">
                  <c:v>No</c:v>
                </c:pt>
                <c:pt idx="1">
                  <c:v>Si</c:v>
                </c:pt>
              </c:strCache>
            </c:strRef>
          </c:cat>
          <c:val>
            <c:numRef>
              <c:f>Foglio1!$B$204:$B$205</c:f>
              <c:numCache>
                <c:formatCode>General</c:formatCode>
                <c:ptCount val="2"/>
                <c:pt idx="0">
                  <c:v>23</c:v>
                </c:pt>
                <c:pt idx="1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40A-48FC-A648-10CB1E809D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0.03804</cdr:x>
      <cdr:y>0.28528</cdr:y>
    </cdr:from>
    <cdr:to>
      <cdr:x>0.26994</cdr:x>
      <cdr:y>0.36463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xmlns="" id="{63A5E3DC-631B-4686-AA50-179BDC14145B}"/>
            </a:ext>
          </a:extLst>
        </cdr:cNvPr>
        <cdr:cNvSpPr txBox="1"/>
      </cdr:nvSpPr>
      <cdr:spPr>
        <a:xfrm xmlns:a="http://schemas.openxmlformats.org/drawingml/2006/main">
          <a:off x="195281" y="1125495"/>
          <a:ext cx="1190561" cy="3130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0.00454</cdr:x>
      <cdr:y>0.04948</cdr:y>
    </cdr:from>
    <cdr:to>
      <cdr:x>0.15875</cdr:x>
      <cdr:y>0.79948</cdr:y>
    </cdr:to>
    <cdr:sp macro="" textlink="">
      <cdr:nvSpPr>
        <cdr:cNvPr id="2" name="Rettangolo 1">
          <a:extLst xmlns:a="http://schemas.openxmlformats.org/drawingml/2006/main">
            <a:ext uri="{FF2B5EF4-FFF2-40B4-BE49-F238E27FC236}">
              <a16:creationId xmlns:a16="http://schemas.microsoft.com/office/drawing/2014/main" xmlns="" id="{95F6D2AE-BC6F-4493-B1C5-B2977530BDBA}"/>
            </a:ext>
          </a:extLst>
        </cdr:cNvPr>
        <cdr:cNvSpPr/>
      </cdr:nvSpPr>
      <cdr:spPr>
        <a:xfrm xmlns:a="http://schemas.openxmlformats.org/drawingml/2006/main">
          <a:off x="32658" y="180978"/>
          <a:ext cx="1108688" cy="27432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1</cdr:x>
      <cdr:y>0.66824</cdr:y>
    </cdr:from>
    <cdr:to>
      <cdr:x>1</cdr:x>
      <cdr:y>0.80179</cdr:y>
    </cdr:to>
    <cdr:cxnSp macro="">
      <cdr:nvCxnSpPr>
        <cdr:cNvPr id="2" name="Connettore diritto 1">
          <a:extLst xmlns:a="http://schemas.openxmlformats.org/drawingml/2006/main">
            <a:ext uri="{FF2B5EF4-FFF2-40B4-BE49-F238E27FC236}">
              <a16:creationId xmlns:a16="http://schemas.microsoft.com/office/drawing/2014/main" xmlns="" id="{036CDC92-FAEE-4A0F-9C83-1ED4053029A3}"/>
            </a:ext>
          </a:extLst>
        </cdr:cNvPr>
        <cdr:cNvCxnSpPr/>
      </cdr:nvCxnSpPr>
      <cdr:spPr>
        <a:xfrm xmlns:a="http://schemas.openxmlformats.org/drawingml/2006/main">
          <a:off x="7355899" y="2521860"/>
          <a:ext cx="0" cy="5040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883861"/>
            <a:ext cx="6119416" cy="1880235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2836605"/>
            <a:ext cx="5399485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96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00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287536"/>
            <a:ext cx="1552352" cy="457682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287536"/>
            <a:ext cx="4567064" cy="4576822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128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49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346420"/>
            <a:ext cx="6209407" cy="2246530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3614203"/>
            <a:ext cx="6209407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414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437680"/>
            <a:ext cx="3059708" cy="342667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437680"/>
            <a:ext cx="3059708" cy="342667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358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287537"/>
            <a:ext cx="6209407" cy="104388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323916"/>
            <a:ext cx="3045646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1972747"/>
            <a:ext cx="3045646" cy="290161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323916"/>
            <a:ext cx="3060646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1972747"/>
            <a:ext cx="3060646" cy="290161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57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58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02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360045"/>
            <a:ext cx="2321966" cy="1260158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777598"/>
            <a:ext cx="3644652" cy="3837980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1620202"/>
            <a:ext cx="2321966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26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360045"/>
            <a:ext cx="2321966" cy="1260158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777598"/>
            <a:ext cx="3644652" cy="3837980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1620202"/>
            <a:ext cx="2321966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99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287537"/>
            <a:ext cx="6209407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437680"/>
            <a:ext cx="6209407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5005627"/>
            <a:ext cx="1619845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30F07-FEEB-4D69-8EB9-5AE0C734BBAA}" type="datetimeFigureOut">
              <a:rPr lang="it-IT" smtClean="0"/>
              <a:t>09/12/2018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5005627"/>
            <a:ext cx="2429768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5005627"/>
            <a:ext cx="1619845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0AEE1-9CB7-4E52-A3DB-9B77B2781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2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DE4FC5A6-DA00-49FA-8786-9493245DE7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684950"/>
              </p:ext>
            </p:extLst>
          </p:nvPr>
        </p:nvGraphicFramePr>
        <p:xfrm>
          <a:off x="66743" y="283033"/>
          <a:ext cx="7065818" cy="4833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71BB6007-8B7C-4D17-A9A0-8ABB3152C668}"/>
              </a:ext>
            </a:extLst>
          </p:cNvPr>
          <p:cNvSpPr/>
          <p:nvPr/>
        </p:nvSpPr>
        <p:spPr>
          <a:xfrm>
            <a:off x="378220" y="4747242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779F9179-5E91-4925-94F0-7C02803D71E6}"/>
              </a:ext>
            </a:extLst>
          </p:cNvPr>
          <p:cNvSpPr txBox="1"/>
          <p:nvPr/>
        </p:nvSpPr>
        <p:spPr>
          <a:xfrm>
            <a:off x="706458" y="0"/>
            <a:ext cx="5786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Motivazioni per cui le donne hanno </a:t>
            </a:r>
            <a:r>
              <a:rPr lang="it-IT" sz="2400" b="1" dirty="0">
                <a:solidFill>
                  <a:srgbClr val="7C7C7C"/>
                </a:solidFill>
              </a:rPr>
              <a:t>deciso</a:t>
            </a:r>
            <a:r>
              <a:rPr lang="it-IT" sz="2400" dirty="0">
                <a:solidFill>
                  <a:srgbClr val="7C7C7C"/>
                </a:solidFill>
              </a:rPr>
              <a:t> di fare il corso TSB</a:t>
            </a:r>
            <a:endParaRPr lang="it-IT" sz="2400" b="1" dirty="0">
              <a:solidFill>
                <a:srgbClr val="FF0000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90550D72-0EEA-4E51-8752-342450B5DB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D5D8503-AF2B-48BB-B9F1-ABE30A71F60A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301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3C593E50-93FE-46AC-8724-0A06F3E6A976}"/>
              </a:ext>
            </a:extLst>
          </p:cNvPr>
          <p:cNvSpPr/>
          <p:nvPr/>
        </p:nvSpPr>
        <p:spPr>
          <a:xfrm>
            <a:off x="455215" y="4757904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4293AC09-87B6-4056-B819-6AF5917E857B}"/>
              </a:ext>
            </a:extLst>
          </p:cNvPr>
          <p:cNvSpPr/>
          <p:nvPr/>
        </p:nvSpPr>
        <p:spPr>
          <a:xfrm>
            <a:off x="294481" y="66554"/>
            <a:ext cx="6610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Livello di </a:t>
            </a:r>
            <a:r>
              <a:rPr lang="it-IT" sz="2400" b="1" dirty="0">
                <a:solidFill>
                  <a:srgbClr val="7C7C7C"/>
                </a:solidFill>
              </a:rPr>
              <a:t>preparazione</a:t>
            </a:r>
            <a:r>
              <a:rPr lang="it-IT" sz="2400" dirty="0">
                <a:solidFill>
                  <a:srgbClr val="7C7C7C"/>
                </a:solidFill>
              </a:rPr>
              <a:t> delle </a:t>
            </a:r>
            <a:r>
              <a:rPr lang="it-IT" sz="2400" b="1" dirty="0">
                <a:solidFill>
                  <a:srgbClr val="7C7C7C"/>
                </a:solidFill>
              </a:rPr>
              <a:t>donne</a:t>
            </a:r>
            <a:r>
              <a:rPr lang="it-IT" sz="2400" dirty="0">
                <a:solidFill>
                  <a:srgbClr val="7C7C7C"/>
                </a:solidFill>
              </a:rPr>
              <a:t> sulle </a:t>
            </a:r>
            <a:r>
              <a:rPr lang="it-IT" sz="2400" b="1" dirty="0">
                <a:solidFill>
                  <a:srgbClr val="7C7C7C"/>
                </a:solidFill>
              </a:rPr>
              <a:t>posizioni </a:t>
            </a:r>
            <a:r>
              <a:rPr lang="it-IT" sz="2400" dirty="0">
                <a:solidFill>
                  <a:srgbClr val="7C7C7C"/>
                </a:solidFill>
              </a:rPr>
              <a:t>del parto prima e dopo la lezione speciale TSB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14A02695-257B-49C6-9F40-06CDA7C34E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5138914"/>
              </p:ext>
            </p:extLst>
          </p:nvPr>
        </p:nvGraphicFramePr>
        <p:xfrm>
          <a:off x="294481" y="1350407"/>
          <a:ext cx="3382169" cy="2583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xmlns="" id="{D1874471-2F26-40C1-9DEA-7F974781B3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876969"/>
              </p:ext>
            </p:extLst>
          </p:nvPr>
        </p:nvGraphicFramePr>
        <p:xfrm>
          <a:off x="3599656" y="1350406"/>
          <a:ext cx="3305176" cy="2583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C6211756-595A-463A-BD62-C5C886D4B5C9}"/>
              </a:ext>
            </a:extLst>
          </p:cNvPr>
          <p:cNvSpPr txBox="1"/>
          <p:nvPr/>
        </p:nvSpPr>
        <p:spPr>
          <a:xfrm>
            <a:off x="1463278" y="4065464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Prima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3F813174-83A9-4A37-91F3-84348A0CB788}"/>
              </a:ext>
            </a:extLst>
          </p:cNvPr>
          <p:cNvSpPr txBox="1"/>
          <p:nvPr/>
        </p:nvSpPr>
        <p:spPr>
          <a:xfrm>
            <a:off x="4977482" y="4050268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Dopo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B6146857-051F-43D8-AE9E-16B893DD0152}"/>
              </a:ext>
            </a:extLst>
          </p:cNvPr>
          <p:cNvSpPr txBox="1"/>
          <p:nvPr/>
        </p:nvSpPr>
        <p:spPr>
          <a:xfrm>
            <a:off x="3102831" y="3890323"/>
            <a:ext cx="1001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Scala </a:t>
            </a:r>
            <a:r>
              <a:rPr lang="it-IT" sz="1400" dirty="0" err="1">
                <a:solidFill>
                  <a:srgbClr val="7C7C7C"/>
                </a:solidFill>
              </a:rPr>
              <a:t>Likert</a:t>
            </a:r>
            <a:endParaRPr lang="it-IT" sz="1400" dirty="0">
              <a:solidFill>
                <a:srgbClr val="7C7C7C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8F63728-04DF-4966-8B92-F007366F09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B63D5527-2097-4DEA-B755-C1DD8CEF922D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701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7B55A302-11E2-4F06-92D0-4432ECFD04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4268115"/>
              </p:ext>
            </p:extLst>
          </p:nvPr>
        </p:nvGraphicFramePr>
        <p:xfrm>
          <a:off x="169666" y="1328737"/>
          <a:ext cx="343597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8BD83878-3FBF-43BE-886F-503C335FE3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3634526"/>
              </p:ext>
            </p:extLst>
          </p:nvPr>
        </p:nvGraphicFramePr>
        <p:xfrm>
          <a:off x="3536321" y="1328736"/>
          <a:ext cx="3600646" cy="2743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160B4708-66DB-4100-9FC3-EAFAB53FD54E}"/>
              </a:ext>
            </a:extLst>
          </p:cNvPr>
          <p:cNvSpPr/>
          <p:nvPr/>
        </p:nvSpPr>
        <p:spPr>
          <a:xfrm>
            <a:off x="314886" y="4773100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(Taddei Smart Birth) gruppo composto da 115 partners (il 68,7% erano al loro primo parto) che hanno seguito il metodo e l’hanno messo in pratica in sala parto.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4D70762E-BBF1-41E1-9633-628C1081C2EB}"/>
              </a:ext>
            </a:extLst>
          </p:cNvPr>
          <p:cNvSpPr txBox="1"/>
          <p:nvPr/>
        </p:nvSpPr>
        <p:spPr>
          <a:xfrm>
            <a:off x="1463278" y="4065464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Prima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60D6BA9-BFEF-4DE6-8931-26B0EBD6C80F}"/>
              </a:ext>
            </a:extLst>
          </p:cNvPr>
          <p:cNvSpPr txBox="1"/>
          <p:nvPr/>
        </p:nvSpPr>
        <p:spPr>
          <a:xfrm>
            <a:off x="4977482" y="4050268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Dopo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460D7D40-3741-4B9B-8BB2-6CD36E0FF3AF}"/>
              </a:ext>
            </a:extLst>
          </p:cNvPr>
          <p:cNvSpPr txBox="1"/>
          <p:nvPr/>
        </p:nvSpPr>
        <p:spPr>
          <a:xfrm>
            <a:off x="3102831" y="3890323"/>
            <a:ext cx="1001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Scala </a:t>
            </a:r>
            <a:r>
              <a:rPr lang="it-IT" sz="1400" dirty="0" err="1">
                <a:solidFill>
                  <a:srgbClr val="7C7C7C"/>
                </a:solidFill>
              </a:rPr>
              <a:t>Likert</a:t>
            </a:r>
            <a:endParaRPr lang="it-IT" sz="1400" dirty="0">
              <a:solidFill>
                <a:srgbClr val="7C7C7C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C2D9AF34-8855-4BF1-B20E-64119181170F}"/>
              </a:ext>
            </a:extLst>
          </p:cNvPr>
          <p:cNvSpPr/>
          <p:nvPr/>
        </p:nvSpPr>
        <p:spPr>
          <a:xfrm>
            <a:off x="231144" y="66552"/>
            <a:ext cx="6610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Livello di </a:t>
            </a:r>
            <a:r>
              <a:rPr lang="it-IT" sz="2400" b="1" dirty="0">
                <a:solidFill>
                  <a:srgbClr val="7C7C7C"/>
                </a:solidFill>
              </a:rPr>
              <a:t>preparazione</a:t>
            </a:r>
            <a:r>
              <a:rPr lang="it-IT" sz="2400" dirty="0">
                <a:solidFill>
                  <a:srgbClr val="7C7C7C"/>
                </a:solidFill>
              </a:rPr>
              <a:t> dei </a:t>
            </a:r>
            <a:r>
              <a:rPr lang="it-IT" sz="2400" b="1" dirty="0">
                <a:solidFill>
                  <a:srgbClr val="7C7C7C"/>
                </a:solidFill>
              </a:rPr>
              <a:t>partners</a:t>
            </a:r>
            <a:r>
              <a:rPr lang="it-IT" sz="2400" dirty="0">
                <a:solidFill>
                  <a:srgbClr val="7C7C7C"/>
                </a:solidFill>
              </a:rPr>
              <a:t> sulle </a:t>
            </a:r>
            <a:r>
              <a:rPr lang="it-IT" sz="2400" b="1" dirty="0">
                <a:solidFill>
                  <a:srgbClr val="7C7C7C"/>
                </a:solidFill>
              </a:rPr>
              <a:t>posizioni </a:t>
            </a:r>
            <a:r>
              <a:rPr lang="it-IT" sz="2400" dirty="0">
                <a:solidFill>
                  <a:srgbClr val="7C7C7C"/>
                </a:solidFill>
              </a:rPr>
              <a:t>del parto prima e dopo la lezione speciale TSB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B7A64000-3FFC-42D4-9F08-086754522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1A879841-B866-4EA9-B205-50A5B7819430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192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2AF23871-8D49-48B3-97EE-80F6A01E8743}"/>
              </a:ext>
            </a:extLst>
          </p:cNvPr>
          <p:cNvSpPr/>
          <p:nvPr/>
        </p:nvSpPr>
        <p:spPr>
          <a:xfrm>
            <a:off x="277886" y="4773100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384F39EB-C892-40AB-AF74-219E78358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7061087"/>
              </p:ext>
            </p:extLst>
          </p:nvPr>
        </p:nvGraphicFramePr>
        <p:xfrm>
          <a:off x="1350817" y="902469"/>
          <a:ext cx="4488619" cy="3595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EF41F4B-2291-4736-AC62-636F991E95C0}"/>
              </a:ext>
            </a:extLst>
          </p:cNvPr>
          <p:cNvSpPr/>
          <p:nvPr/>
        </p:nvSpPr>
        <p:spPr>
          <a:xfrm>
            <a:off x="884399" y="70728"/>
            <a:ext cx="5421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L</a:t>
            </a:r>
            <a:r>
              <a:rPr lang="it-IT" dirty="0" smtClean="0">
                <a:solidFill>
                  <a:srgbClr val="7C7C7C"/>
                </a:solidFill>
              </a:rPr>
              <a:t>ivello </a:t>
            </a:r>
            <a:r>
              <a:rPr lang="it-IT" dirty="0">
                <a:solidFill>
                  <a:srgbClr val="7C7C7C"/>
                </a:solidFill>
              </a:rPr>
              <a:t>di </a:t>
            </a:r>
            <a:r>
              <a:rPr lang="it-IT" b="1" dirty="0">
                <a:solidFill>
                  <a:srgbClr val="7C7C7C"/>
                </a:solidFill>
              </a:rPr>
              <a:t>paura</a:t>
            </a:r>
            <a:r>
              <a:rPr lang="it-IT" dirty="0">
                <a:solidFill>
                  <a:srgbClr val="7C7C7C"/>
                </a:solidFill>
              </a:rPr>
              <a:t> </a:t>
            </a:r>
            <a:r>
              <a:rPr lang="it-IT" b="1" dirty="0">
                <a:solidFill>
                  <a:srgbClr val="7C7C7C"/>
                </a:solidFill>
              </a:rPr>
              <a:t>alto</a:t>
            </a:r>
            <a:r>
              <a:rPr lang="it-IT" dirty="0">
                <a:solidFill>
                  <a:srgbClr val="7C7C7C"/>
                </a:solidFill>
              </a:rPr>
              <a:t> (</a:t>
            </a:r>
            <a:r>
              <a:rPr lang="it-IT" dirty="0" err="1">
                <a:solidFill>
                  <a:srgbClr val="7C7C7C"/>
                </a:solidFill>
              </a:rPr>
              <a:t>Likert</a:t>
            </a:r>
            <a:r>
              <a:rPr lang="it-IT" dirty="0">
                <a:solidFill>
                  <a:srgbClr val="7C7C7C"/>
                </a:solidFill>
              </a:rPr>
              <a:t> 8-10)</a:t>
            </a:r>
            <a:br>
              <a:rPr lang="it-IT" dirty="0">
                <a:solidFill>
                  <a:srgbClr val="7C7C7C"/>
                </a:solidFill>
              </a:rPr>
            </a:br>
            <a:r>
              <a:rPr lang="it-IT" dirty="0">
                <a:solidFill>
                  <a:srgbClr val="7C7C7C"/>
                </a:solidFill>
              </a:rPr>
              <a:t>prima e dopo la lezione speciale TSB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D1B614BA-B635-43BC-BEF9-C65621E1691E}"/>
              </a:ext>
            </a:extLst>
          </p:cNvPr>
          <p:cNvSpPr txBox="1"/>
          <p:nvPr/>
        </p:nvSpPr>
        <p:spPr>
          <a:xfrm>
            <a:off x="3196812" y="4318049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Prima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6238CFEC-1235-40A8-9B89-B9DF0E2A5934}"/>
              </a:ext>
            </a:extLst>
          </p:cNvPr>
          <p:cNvSpPr txBox="1"/>
          <p:nvPr/>
        </p:nvSpPr>
        <p:spPr>
          <a:xfrm>
            <a:off x="3928295" y="4318291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Dopo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3A747B8D-09D5-4509-A133-802974582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0AD21E7-0E06-489F-8800-ECD9C95AC1D3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8552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3E6E5A6B-ADAA-4146-9DC9-1128BC37D2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0432890"/>
              </p:ext>
            </p:extLst>
          </p:nvPr>
        </p:nvGraphicFramePr>
        <p:xfrm>
          <a:off x="1889281" y="1015999"/>
          <a:ext cx="5127118" cy="358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1072F024-8190-40E9-9D1A-F25A5068168D}"/>
              </a:ext>
            </a:extLst>
          </p:cNvPr>
          <p:cNvSpPr txBox="1"/>
          <p:nvPr/>
        </p:nvSpPr>
        <p:spPr>
          <a:xfrm>
            <a:off x="203121" y="1331583"/>
            <a:ext cx="2016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Avevo fiducia nelle mie capacità di fare il parto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9384383F-BA8A-44BD-B96B-B24106EC6B8C}"/>
              </a:ext>
            </a:extLst>
          </p:cNvPr>
          <p:cNvSpPr txBox="1"/>
          <p:nvPr/>
        </p:nvSpPr>
        <p:spPr>
          <a:xfrm>
            <a:off x="198755" y="2283700"/>
            <a:ext cx="1690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Attiva e consapevole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6429AEAB-8173-4FA1-847A-90D0C8CDEF88}"/>
              </a:ext>
            </a:extLst>
          </p:cNvPr>
          <p:cNvSpPr/>
          <p:nvPr/>
        </p:nvSpPr>
        <p:spPr>
          <a:xfrm>
            <a:off x="182914" y="3185128"/>
            <a:ext cx="9378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  <a:latin typeface="Calibri" panose="020F0502020204030204" pitchFamily="34" charset="0"/>
              </a:rPr>
              <a:t>Preparata</a:t>
            </a:r>
            <a:r>
              <a:rPr lang="it-IT" sz="1400" dirty="0">
                <a:solidFill>
                  <a:srgbClr val="7C7C7C"/>
                </a:solidFill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E2E27520-D625-4C47-B15F-1CC08AF450E6}"/>
              </a:ext>
            </a:extLst>
          </p:cNvPr>
          <p:cNvSpPr txBox="1"/>
          <p:nvPr/>
        </p:nvSpPr>
        <p:spPr>
          <a:xfrm>
            <a:off x="318293" y="4483018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2.5.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BD74D4AB-08A3-444B-B64A-338762D2D592}"/>
              </a:ext>
            </a:extLst>
          </p:cNvPr>
          <p:cNvSpPr/>
          <p:nvPr/>
        </p:nvSpPr>
        <p:spPr>
          <a:xfrm>
            <a:off x="720357" y="69441"/>
            <a:ext cx="57585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Livello di </a:t>
            </a:r>
            <a:r>
              <a:rPr lang="it-IT" sz="2400" b="1" dirty="0">
                <a:solidFill>
                  <a:srgbClr val="7C7C7C"/>
                </a:solidFill>
              </a:rPr>
              <a:t>fiducia</a:t>
            </a:r>
            <a:r>
              <a:rPr lang="it-IT" sz="2400" dirty="0">
                <a:solidFill>
                  <a:srgbClr val="7C7C7C"/>
                </a:solidFill>
              </a:rPr>
              <a:t> </a:t>
            </a:r>
            <a:r>
              <a:rPr lang="it-IT" sz="2400" b="1" dirty="0">
                <a:solidFill>
                  <a:srgbClr val="7C7C7C"/>
                </a:solidFill>
              </a:rPr>
              <a:t>in se stesse </a:t>
            </a:r>
            <a:r>
              <a:rPr lang="it-IT" sz="2400" dirty="0">
                <a:solidFill>
                  <a:srgbClr val="7C7C7C"/>
                </a:solidFill>
              </a:rPr>
              <a:t>durante il parto</a:t>
            </a:r>
            <a:br>
              <a:rPr lang="it-IT" sz="2400" dirty="0">
                <a:solidFill>
                  <a:srgbClr val="7C7C7C"/>
                </a:solidFill>
              </a:rPr>
            </a:br>
            <a:r>
              <a:rPr lang="it-IT" sz="2400" dirty="0">
                <a:solidFill>
                  <a:srgbClr val="7C7C7C"/>
                </a:solidFill>
              </a:rPr>
              <a:t>slide 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2D1903E2-BEF0-45D3-9A5A-8446E32F6F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B9A97031-5536-417F-8C7B-B59ABA5D4163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0813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89731D32-29BD-4A0B-881F-9E09B862D727}"/>
              </a:ext>
            </a:extLst>
          </p:cNvPr>
          <p:cNvSpPr txBox="1"/>
          <p:nvPr/>
        </p:nvSpPr>
        <p:spPr>
          <a:xfrm>
            <a:off x="204055" y="1844283"/>
            <a:ext cx="996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Spaventata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91E55058-545D-45E1-A252-2E5F8AD09A5A}"/>
              </a:ext>
            </a:extLst>
          </p:cNvPr>
          <p:cNvSpPr txBox="1"/>
          <p:nvPr/>
        </p:nvSpPr>
        <p:spPr>
          <a:xfrm>
            <a:off x="204055" y="2743526"/>
            <a:ext cx="1531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Disorientata e non</a:t>
            </a:r>
            <a:br>
              <a:rPr lang="it-IT" sz="1400" dirty="0">
                <a:solidFill>
                  <a:srgbClr val="7C7C7C"/>
                </a:solidFill>
              </a:rPr>
            </a:br>
            <a:r>
              <a:rPr lang="it-IT" sz="1400" dirty="0">
                <a:solidFill>
                  <a:srgbClr val="7C7C7C"/>
                </a:solidFill>
              </a:rPr>
              <a:t>sapevo cosa fare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A48F2230-3A56-48CA-BEF2-B790F3FDFE8E}"/>
              </a:ext>
            </a:extLst>
          </p:cNvPr>
          <p:cNvSpPr txBox="1"/>
          <p:nvPr/>
        </p:nvSpPr>
        <p:spPr>
          <a:xfrm>
            <a:off x="318293" y="4478073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2.5.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C7208763-D078-40AA-84A1-737F2850B69E}"/>
              </a:ext>
            </a:extLst>
          </p:cNvPr>
          <p:cNvSpPr/>
          <p:nvPr/>
        </p:nvSpPr>
        <p:spPr>
          <a:xfrm>
            <a:off x="720357" y="64651"/>
            <a:ext cx="57585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Livello di </a:t>
            </a:r>
            <a:r>
              <a:rPr lang="it-IT" sz="2400" b="1" dirty="0">
                <a:solidFill>
                  <a:srgbClr val="7C7C7C"/>
                </a:solidFill>
              </a:rPr>
              <a:t>fiducia in se stesse </a:t>
            </a:r>
            <a:r>
              <a:rPr lang="it-IT" sz="2400" dirty="0">
                <a:solidFill>
                  <a:srgbClr val="7C7C7C"/>
                </a:solidFill>
              </a:rPr>
              <a:t>durante il parto</a:t>
            </a:r>
            <a:br>
              <a:rPr lang="it-IT" sz="2400" dirty="0">
                <a:solidFill>
                  <a:srgbClr val="7C7C7C"/>
                </a:solidFill>
              </a:rPr>
            </a:br>
            <a:r>
              <a:rPr lang="it-IT" sz="2400" dirty="0">
                <a:solidFill>
                  <a:srgbClr val="7C7C7C"/>
                </a:solidFill>
              </a:rPr>
              <a:t>slide B</a:t>
            </a:r>
          </a:p>
        </p:txBody>
      </p:sp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xmlns="" id="{A2B31101-2260-462A-B6EC-4D5F03702D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243001"/>
              </p:ext>
            </p:extLst>
          </p:nvPr>
        </p:nvGraphicFramePr>
        <p:xfrm>
          <a:off x="1932044" y="1339217"/>
          <a:ext cx="5127118" cy="298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DBDC0F01-9893-4B2F-8B96-894EBD6249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D3F13C2-2BE9-4E6C-A2C2-30FD60A6B500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204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EF849988-FC63-43F5-8B63-5FD7CC2898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094236"/>
              </p:ext>
            </p:extLst>
          </p:nvPr>
        </p:nvGraphicFramePr>
        <p:xfrm>
          <a:off x="415635" y="779661"/>
          <a:ext cx="6382987" cy="397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136ACB77-9FDE-4C79-BEFB-C096C96D385F}"/>
              </a:ext>
            </a:extLst>
          </p:cNvPr>
          <p:cNvSpPr/>
          <p:nvPr/>
        </p:nvSpPr>
        <p:spPr>
          <a:xfrm>
            <a:off x="378221" y="4772994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66475CF9-F221-45DD-AB52-01845316B35D}"/>
              </a:ext>
            </a:extLst>
          </p:cNvPr>
          <p:cNvSpPr/>
          <p:nvPr/>
        </p:nvSpPr>
        <p:spPr>
          <a:xfrm>
            <a:off x="727830" y="70728"/>
            <a:ext cx="57585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Luoghi </a:t>
            </a:r>
            <a:r>
              <a:rPr lang="it-IT" sz="2400" b="1" dirty="0">
                <a:solidFill>
                  <a:srgbClr val="7C7C7C"/>
                </a:solidFill>
              </a:rPr>
              <a:t>dove</a:t>
            </a:r>
            <a:r>
              <a:rPr lang="it-IT" sz="2400" dirty="0">
                <a:solidFill>
                  <a:srgbClr val="7C7C7C"/>
                </a:solidFill>
              </a:rPr>
              <a:t> le donne fanno le posizioni del TSB durante il </a:t>
            </a:r>
            <a:r>
              <a:rPr lang="it-IT" sz="2400" b="1" dirty="0" err="1">
                <a:solidFill>
                  <a:srgbClr val="7C7C7C"/>
                </a:solidFill>
              </a:rPr>
              <a:t>pre</a:t>
            </a:r>
            <a:r>
              <a:rPr lang="it-IT" sz="2400" b="1" dirty="0">
                <a:solidFill>
                  <a:srgbClr val="7C7C7C"/>
                </a:solidFill>
              </a:rPr>
              <a:t>-travaglio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4B619AE-D28E-4F48-AF53-1E5F014996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B0A72F40-1896-4065-9B5E-FC7A7AFFD790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715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E9B1D264-D989-49D0-87E3-A5731C330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549897"/>
              </p:ext>
            </p:extLst>
          </p:nvPr>
        </p:nvGraphicFramePr>
        <p:xfrm>
          <a:off x="324000" y="875619"/>
          <a:ext cx="6514481" cy="3952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7D7546B7-699B-4472-AB58-AC3D4389578A}"/>
              </a:ext>
            </a:extLst>
          </p:cNvPr>
          <p:cNvSpPr/>
          <p:nvPr/>
        </p:nvSpPr>
        <p:spPr>
          <a:xfrm>
            <a:off x="875505" y="70728"/>
            <a:ext cx="5448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Luoghi </a:t>
            </a:r>
            <a:r>
              <a:rPr lang="it-IT" sz="2400" b="1" dirty="0">
                <a:solidFill>
                  <a:srgbClr val="7C7C7C"/>
                </a:solidFill>
              </a:rPr>
              <a:t>dove</a:t>
            </a:r>
            <a:r>
              <a:rPr lang="it-IT" sz="2400" dirty="0">
                <a:solidFill>
                  <a:srgbClr val="7C7C7C"/>
                </a:solidFill>
              </a:rPr>
              <a:t> le donne fanno le posizioni del TSB durante il </a:t>
            </a:r>
            <a:r>
              <a:rPr lang="it-IT" sz="2400" b="1" dirty="0">
                <a:solidFill>
                  <a:srgbClr val="7C7C7C"/>
                </a:solidFill>
              </a:rPr>
              <a:t>travaglio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E82B5D0D-63F3-4D03-BC68-5866C8559ABE}"/>
              </a:ext>
            </a:extLst>
          </p:cNvPr>
          <p:cNvSpPr/>
          <p:nvPr/>
        </p:nvSpPr>
        <p:spPr>
          <a:xfrm>
            <a:off x="378221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38E9D960-A471-475C-944D-D05891244E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DA646777-5CC4-4192-B118-2E0EAB872E07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964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3A7AB94E-57EF-45DC-8A32-2746E8A25C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6282315"/>
              </p:ext>
            </p:extLst>
          </p:nvPr>
        </p:nvGraphicFramePr>
        <p:xfrm>
          <a:off x="0" y="733424"/>
          <a:ext cx="7199313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03629691-4113-48AC-B130-1CBB7D443CEB}"/>
              </a:ext>
            </a:extLst>
          </p:cNvPr>
          <p:cNvSpPr/>
          <p:nvPr/>
        </p:nvSpPr>
        <p:spPr>
          <a:xfrm>
            <a:off x="374251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2C04E7D1-64E5-4F71-A9C4-F33A401AD12F}"/>
              </a:ext>
            </a:extLst>
          </p:cNvPr>
          <p:cNvSpPr/>
          <p:nvPr/>
        </p:nvSpPr>
        <p:spPr>
          <a:xfrm>
            <a:off x="374251" y="32814"/>
            <a:ext cx="64428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Quanto le donne hanno ritenuto </a:t>
            </a:r>
            <a:r>
              <a:rPr lang="it-IT" sz="2400" b="1" dirty="0">
                <a:solidFill>
                  <a:srgbClr val="7C7C7C"/>
                </a:solidFill>
              </a:rPr>
              <a:t>utili</a:t>
            </a:r>
            <a:r>
              <a:rPr lang="it-IT" sz="2400" dirty="0">
                <a:solidFill>
                  <a:srgbClr val="7C7C7C"/>
                </a:solidFill>
              </a:rPr>
              <a:t>/</a:t>
            </a:r>
            <a:r>
              <a:rPr lang="it-IT" sz="2400" b="1" dirty="0">
                <a:solidFill>
                  <a:srgbClr val="7C7C7C"/>
                </a:solidFill>
              </a:rPr>
              <a:t>efficaci</a:t>
            </a:r>
            <a:r>
              <a:rPr lang="it-IT" sz="2400" dirty="0">
                <a:solidFill>
                  <a:srgbClr val="7C7C7C"/>
                </a:solidFill>
              </a:rPr>
              <a:t> gli </a:t>
            </a:r>
            <a:r>
              <a:rPr lang="it-IT" sz="2400" b="1" dirty="0">
                <a:solidFill>
                  <a:srgbClr val="7C7C7C"/>
                </a:solidFill>
              </a:rPr>
              <a:t>esercizi</a:t>
            </a:r>
            <a:r>
              <a:rPr lang="it-IT" sz="2400" dirty="0">
                <a:solidFill>
                  <a:srgbClr val="7C7C7C"/>
                </a:solidFill>
              </a:rPr>
              <a:t> di riscaldamento del TSB fatti nelle pause </a:t>
            </a:r>
            <a:r>
              <a:rPr lang="it-IT" sz="2400" b="1" dirty="0" err="1">
                <a:solidFill>
                  <a:srgbClr val="7C7C7C"/>
                </a:solidFill>
              </a:rPr>
              <a:t>pre</a:t>
            </a:r>
            <a:r>
              <a:rPr lang="it-IT" sz="2400" b="1" dirty="0">
                <a:solidFill>
                  <a:srgbClr val="7C7C7C"/>
                </a:solidFill>
              </a:rPr>
              <a:t>-travaglio</a:t>
            </a:r>
            <a:r>
              <a:rPr lang="it-IT" sz="2400" dirty="0">
                <a:solidFill>
                  <a:srgbClr val="7C7C7C"/>
                </a:solidFill>
              </a:rPr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AF411586-CED4-42FD-A8B6-6C2C1AC54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B464C6B8-594D-4C93-884B-FDBE117E7B04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905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88B3BD48-4D2B-4478-88AB-C5075F335B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427059"/>
              </p:ext>
            </p:extLst>
          </p:nvPr>
        </p:nvGraphicFramePr>
        <p:xfrm>
          <a:off x="1" y="913303"/>
          <a:ext cx="7199312" cy="4063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5BA96038-C226-4182-9BE4-59C48AA3B171}"/>
              </a:ext>
            </a:extLst>
          </p:cNvPr>
          <p:cNvSpPr/>
          <p:nvPr/>
        </p:nvSpPr>
        <p:spPr>
          <a:xfrm>
            <a:off x="378221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AC51CA5A-4FA1-480B-B355-7930CCEDA51E}"/>
              </a:ext>
            </a:extLst>
          </p:cNvPr>
          <p:cNvSpPr/>
          <p:nvPr/>
        </p:nvSpPr>
        <p:spPr>
          <a:xfrm>
            <a:off x="311545" y="70728"/>
            <a:ext cx="6576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Quanto le donne hanno ritenuto </a:t>
            </a:r>
            <a:r>
              <a:rPr lang="it-IT" sz="2400" b="1" dirty="0">
                <a:solidFill>
                  <a:srgbClr val="7C7C7C"/>
                </a:solidFill>
              </a:rPr>
              <a:t>utili</a:t>
            </a:r>
            <a:r>
              <a:rPr lang="it-IT" sz="2400" dirty="0">
                <a:solidFill>
                  <a:srgbClr val="7C7C7C"/>
                </a:solidFill>
              </a:rPr>
              <a:t>/</a:t>
            </a:r>
            <a:r>
              <a:rPr lang="it-IT" sz="2400" b="1" dirty="0">
                <a:solidFill>
                  <a:srgbClr val="7C7C7C"/>
                </a:solidFill>
              </a:rPr>
              <a:t>efficaci</a:t>
            </a:r>
            <a:r>
              <a:rPr lang="it-IT" sz="2400" dirty="0">
                <a:solidFill>
                  <a:srgbClr val="7C7C7C"/>
                </a:solidFill>
              </a:rPr>
              <a:t> le </a:t>
            </a:r>
            <a:r>
              <a:rPr lang="it-IT" sz="2400" b="1" dirty="0">
                <a:solidFill>
                  <a:srgbClr val="7C7C7C"/>
                </a:solidFill>
              </a:rPr>
              <a:t>posizioni</a:t>
            </a:r>
            <a:r>
              <a:rPr lang="it-IT" sz="2400" dirty="0">
                <a:solidFill>
                  <a:srgbClr val="7C7C7C"/>
                </a:solidFill>
              </a:rPr>
              <a:t> del TSB fatte nel </a:t>
            </a:r>
            <a:r>
              <a:rPr lang="it-IT" sz="2400" b="1" dirty="0" err="1">
                <a:solidFill>
                  <a:srgbClr val="7C7C7C"/>
                </a:solidFill>
              </a:rPr>
              <a:t>pre</a:t>
            </a:r>
            <a:r>
              <a:rPr lang="it-IT" sz="2400" b="1" dirty="0">
                <a:solidFill>
                  <a:srgbClr val="7C7C7C"/>
                </a:solidFill>
              </a:rPr>
              <a:t>-travaglio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8EF4DE44-75E7-4316-ADEB-F4B754AE2D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544431C3-43FC-43A4-8849-41C5B4CF6FF0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7174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5F8FC1F4-ADFC-44EF-A8D6-170607B593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023449"/>
              </p:ext>
            </p:extLst>
          </p:nvPr>
        </p:nvGraphicFramePr>
        <p:xfrm>
          <a:off x="-1" y="860246"/>
          <a:ext cx="7199313" cy="4026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46EE910F-7BE5-4F55-A71D-13A7B2B9F009}"/>
              </a:ext>
            </a:extLst>
          </p:cNvPr>
          <p:cNvSpPr/>
          <p:nvPr/>
        </p:nvSpPr>
        <p:spPr>
          <a:xfrm>
            <a:off x="373949" y="4773100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0607E91-B1BC-4E3A-8D4B-F01C671E434F}"/>
              </a:ext>
            </a:extLst>
          </p:cNvPr>
          <p:cNvSpPr/>
          <p:nvPr/>
        </p:nvSpPr>
        <p:spPr>
          <a:xfrm>
            <a:off x="307273" y="70728"/>
            <a:ext cx="6576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Quanto le donne hanno ritenuto </a:t>
            </a:r>
            <a:r>
              <a:rPr lang="it-IT" sz="2400" b="1" dirty="0">
                <a:solidFill>
                  <a:srgbClr val="7C7C7C"/>
                </a:solidFill>
              </a:rPr>
              <a:t>utili</a:t>
            </a:r>
            <a:r>
              <a:rPr lang="it-IT" sz="2400" dirty="0">
                <a:solidFill>
                  <a:srgbClr val="7C7C7C"/>
                </a:solidFill>
              </a:rPr>
              <a:t>/</a:t>
            </a:r>
            <a:r>
              <a:rPr lang="it-IT" sz="2400" b="1" dirty="0">
                <a:solidFill>
                  <a:srgbClr val="7C7C7C"/>
                </a:solidFill>
              </a:rPr>
              <a:t>efficaci</a:t>
            </a:r>
            <a:r>
              <a:rPr lang="it-IT" sz="2400" dirty="0">
                <a:solidFill>
                  <a:srgbClr val="7C7C7C"/>
                </a:solidFill>
              </a:rPr>
              <a:t> le </a:t>
            </a:r>
            <a:r>
              <a:rPr lang="it-IT" sz="2400" b="1" dirty="0">
                <a:solidFill>
                  <a:srgbClr val="7C7C7C"/>
                </a:solidFill>
              </a:rPr>
              <a:t>posizioni</a:t>
            </a:r>
            <a:r>
              <a:rPr lang="it-IT" sz="2400" dirty="0">
                <a:solidFill>
                  <a:srgbClr val="7C7C7C"/>
                </a:solidFill>
              </a:rPr>
              <a:t> del TSB fatte nel </a:t>
            </a:r>
            <a:r>
              <a:rPr lang="it-IT" sz="2400" b="1" dirty="0">
                <a:solidFill>
                  <a:srgbClr val="7C7C7C"/>
                </a:solidFill>
              </a:rPr>
              <a:t>travaglio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102C440E-2517-4867-B031-1144A8B6A5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F4305BDA-1CB0-4245-A2AD-10A354451857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92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29117BCD-748A-4D99-B613-5A76E2EACB6A}"/>
              </a:ext>
            </a:extLst>
          </p:cNvPr>
          <p:cNvSpPr/>
          <p:nvPr/>
        </p:nvSpPr>
        <p:spPr>
          <a:xfrm>
            <a:off x="422778" y="4759038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xmlns="" id="{4FD412D2-AC37-453A-B8E2-2E149F97A9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5044878"/>
              </p:ext>
            </p:extLst>
          </p:nvPr>
        </p:nvGraphicFramePr>
        <p:xfrm>
          <a:off x="0" y="693889"/>
          <a:ext cx="7199313" cy="4001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2FD741E-E47B-4A8F-A945-D7E65C0A4F92}"/>
              </a:ext>
            </a:extLst>
          </p:cNvPr>
          <p:cNvSpPr/>
          <p:nvPr/>
        </p:nvSpPr>
        <p:spPr>
          <a:xfrm>
            <a:off x="795409" y="255394"/>
            <a:ext cx="56084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Livello di </a:t>
            </a:r>
            <a:r>
              <a:rPr lang="it-IT" sz="2400" b="1" dirty="0">
                <a:solidFill>
                  <a:srgbClr val="7C7C7C"/>
                </a:solidFill>
              </a:rPr>
              <a:t>gradimento</a:t>
            </a:r>
            <a:r>
              <a:rPr lang="it-IT" sz="2400" dirty="0">
                <a:solidFill>
                  <a:srgbClr val="7C7C7C"/>
                </a:solidFill>
              </a:rPr>
              <a:t> dei vari corsi del TSB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0A291F5B-19B5-49DB-A552-5C051F7831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6AD1F4B8-29CB-41A9-9517-7F307AF62B13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201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871162F8-088F-4F8D-9FB9-40EF7731603C}"/>
              </a:ext>
            </a:extLst>
          </p:cNvPr>
          <p:cNvSpPr/>
          <p:nvPr/>
        </p:nvSpPr>
        <p:spPr>
          <a:xfrm>
            <a:off x="378221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E4EC6BC0-F7C6-4DF2-9EBB-DCE20D310C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749070"/>
              </p:ext>
            </p:extLst>
          </p:nvPr>
        </p:nvGraphicFramePr>
        <p:xfrm>
          <a:off x="1" y="921315"/>
          <a:ext cx="7199312" cy="3820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5E793B82-E221-4B3F-A2E4-165C30130BBF}"/>
              </a:ext>
            </a:extLst>
          </p:cNvPr>
          <p:cNvSpPr/>
          <p:nvPr/>
        </p:nvSpPr>
        <p:spPr>
          <a:xfrm>
            <a:off x="476251" y="68944"/>
            <a:ext cx="62468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Valutazione delle </a:t>
            </a:r>
            <a:r>
              <a:rPr lang="it-IT" sz="2400" b="1" dirty="0">
                <a:solidFill>
                  <a:srgbClr val="7C7C7C"/>
                </a:solidFill>
              </a:rPr>
              <a:t>donne</a:t>
            </a:r>
            <a:r>
              <a:rPr lang="it-IT" sz="2400" dirty="0">
                <a:solidFill>
                  <a:srgbClr val="7C7C7C"/>
                </a:solidFill>
              </a:rPr>
              <a:t> sull’</a:t>
            </a:r>
            <a:r>
              <a:rPr lang="it-IT" sz="2400" b="1" dirty="0">
                <a:solidFill>
                  <a:srgbClr val="7C7C7C"/>
                </a:solidFill>
              </a:rPr>
              <a:t>aiuto</a:t>
            </a:r>
            <a:r>
              <a:rPr lang="it-IT" sz="2400" dirty="0">
                <a:solidFill>
                  <a:srgbClr val="7C7C7C"/>
                </a:solidFill>
              </a:rPr>
              <a:t> </a:t>
            </a:r>
            <a:r>
              <a:rPr lang="it-IT" sz="2400" b="1" dirty="0">
                <a:solidFill>
                  <a:srgbClr val="7C7C7C"/>
                </a:solidFill>
              </a:rPr>
              <a:t>tecnico</a:t>
            </a:r>
            <a:r>
              <a:rPr lang="it-IT" sz="2400" dirty="0">
                <a:solidFill>
                  <a:srgbClr val="7C7C7C"/>
                </a:solidFill>
              </a:rPr>
              <a:t> dei loro partners durante il parto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9591DB55-49D1-4088-B211-B63189304F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7B2A9217-458B-482B-9E63-27E074235C7E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3122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5CAB2FF-32F9-4FA7-8208-7DE12816079D}"/>
              </a:ext>
            </a:extLst>
          </p:cNvPr>
          <p:cNvSpPr/>
          <p:nvPr/>
        </p:nvSpPr>
        <p:spPr>
          <a:xfrm>
            <a:off x="435552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(Taddei Smart Birth) gruppo composto da 115 partners (il 68,7% erano al loro primo parto) che hanno seguito il metodo e l’hanno messo in pratica in sala parto.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53CE06D1-DC60-4E64-8226-33C0D95F92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1971375"/>
              </p:ext>
            </p:extLst>
          </p:nvPr>
        </p:nvGraphicFramePr>
        <p:xfrm>
          <a:off x="-1" y="1035315"/>
          <a:ext cx="7199313" cy="3723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2C51C318-05EB-469B-BD36-DB945EB707B0}"/>
              </a:ext>
            </a:extLst>
          </p:cNvPr>
          <p:cNvSpPr/>
          <p:nvPr/>
        </p:nvSpPr>
        <p:spPr>
          <a:xfrm>
            <a:off x="394854" y="70728"/>
            <a:ext cx="6524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Valutazione dei </a:t>
            </a:r>
            <a:r>
              <a:rPr lang="it-IT" b="1" dirty="0">
                <a:solidFill>
                  <a:srgbClr val="7C7C7C"/>
                </a:solidFill>
              </a:rPr>
              <a:t>partners</a:t>
            </a:r>
            <a:r>
              <a:rPr lang="it-IT" dirty="0">
                <a:solidFill>
                  <a:srgbClr val="7C7C7C"/>
                </a:solidFill>
              </a:rPr>
              <a:t> sul loro </a:t>
            </a:r>
            <a:r>
              <a:rPr lang="it-IT" b="1" dirty="0">
                <a:solidFill>
                  <a:srgbClr val="7C7C7C"/>
                </a:solidFill>
              </a:rPr>
              <a:t>aiuto tecnico </a:t>
            </a:r>
            <a:r>
              <a:rPr lang="it-IT" dirty="0">
                <a:solidFill>
                  <a:srgbClr val="7C7C7C"/>
                </a:solidFill>
              </a:rPr>
              <a:t/>
            </a:r>
            <a:br>
              <a:rPr lang="it-IT" dirty="0">
                <a:solidFill>
                  <a:srgbClr val="7C7C7C"/>
                </a:solidFill>
              </a:rPr>
            </a:br>
            <a:r>
              <a:rPr lang="it-IT" dirty="0">
                <a:solidFill>
                  <a:srgbClr val="7C7C7C"/>
                </a:solidFill>
              </a:rPr>
              <a:t>alle donne durante il parto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4FB3D05F-8260-4641-861F-20734AAE18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52A1CF80-1AC2-4620-8A99-0CA981F1408A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677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31EFBE25-4A7F-421C-8B69-ED644AB5EE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134307"/>
              </p:ext>
            </p:extLst>
          </p:nvPr>
        </p:nvGraphicFramePr>
        <p:xfrm>
          <a:off x="-1033956" y="1648603"/>
          <a:ext cx="4338798" cy="2966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E833A11B-F44F-498B-9C5D-9EFEBAD990AB}"/>
              </a:ext>
            </a:extLst>
          </p:cNvPr>
          <p:cNvSpPr/>
          <p:nvPr/>
        </p:nvSpPr>
        <p:spPr>
          <a:xfrm>
            <a:off x="143324" y="101506"/>
            <a:ext cx="6912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200" dirty="0">
                <a:solidFill>
                  <a:srgbClr val="7C7C7C"/>
                </a:solidFill>
              </a:rPr>
              <a:t>Percentuale di donne del campione TSB con </a:t>
            </a:r>
            <a:r>
              <a:rPr lang="it-IT" sz="2200" b="1" dirty="0">
                <a:solidFill>
                  <a:srgbClr val="7C7C7C"/>
                </a:solidFill>
              </a:rPr>
              <a:t>problemi fisici </a:t>
            </a:r>
            <a:r>
              <a:rPr lang="it-IT" sz="2200" dirty="0">
                <a:solidFill>
                  <a:srgbClr val="7C7C7C"/>
                </a:solidFill>
              </a:rPr>
              <a:t>durante la gravidanza, e relativi </a:t>
            </a:r>
            <a:r>
              <a:rPr lang="it-IT" sz="2200" b="1" dirty="0">
                <a:solidFill>
                  <a:srgbClr val="7C7C7C"/>
                </a:solidFill>
              </a:rPr>
              <a:t>benefici fisici </a:t>
            </a:r>
            <a:r>
              <a:rPr lang="it-IT" sz="2200" dirty="0">
                <a:solidFill>
                  <a:srgbClr val="7C7C7C"/>
                </a:solidFill>
              </a:rPr>
              <a:t>ottenuti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61D39FFC-CBA2-4CDD-A585-BFB7E5C5C995}"/>
              </a:ext>
            </a:extLst>
          </p:cNvPr>
          <p:cNvSpPr/>
          <p:nvPr/>
        </p:nvSpPr>
        <p:spPr>
          <a:xfrm>
            <a:off x="378221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9DC316E5-4F98-4990-833D-F840035E8755}"/>
              </a:ext>
            </a:extLst>
          </p:cNvPr>
          <p:cNvSpPr txBox="1"/>
          <p:nvPr/>
        </p:nvSpPr>
        <p:spPr>
          <a:xfrm>
            <a:off x="525906" y="1724941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solidFill>
                  <a:srgbClr val="7C7C7C"/>
                </a:solidFill>
              </a:rPr>
              <a:t>92%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2EB71A0-146F-4555-AC09-E292071F6C65}"/>
              </a:ext>
            </a:extLst>
          </p:cNvPr>
          <p:cNvSpPr txBox="1"/>
          <p:nvPr/>
        </p:nvSpPr>
        <p:spPr>
          <a:xfrm>
            <a:off x="1508299" y="3644940"/>
            <a:ext cx="3417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solidFill>
                  <a:srgbClr val="7C7C7C"/>
                </a:solidFill>
              </a:rPr>
              <a:t>8%</a:t>
            </a:r>
          </a:p>
        </p:txBody>
      </p:sp>
      <p:sp>
        <p:nvSpPr>
          <p:cNvPr id="19" name="Triangolo isoscele 18">
            <a:extLst>
              <a:ext uri="{FF2B5EF4-FFF2-40B4-BE49-F238E27FC236}">
                <a16:creationId xmlns:a16="http://schemas.microsoft.com/office/drawing/2014/main" xmlns="" id="{33D7E52C-13CD-4978-A694-B72E30024A06}"/>
              </a:ext>
            </a:extLst>
          </p:cNvPr>
          <p:cNvSpPr/>
          <p:nvPr/>
        </p:nvSpPr>
        <p:spPr>
          <a:xfrm rot="16200000">
            <a:off x="1510774" y="960224"/>
            <a:ext cx="2819399" cy="4012263"/>
          </a:xfrm>
          <a:prstGeom prst="triangle">
            <a:avLst/>
          </a:prstGeom>
          <a:noFill/>
          <a:ln w="38100">
            <a:solidFill>
              <a:srgbClr val="F5922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EC321E28-49A6-4C43-8685-907C296B05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759269"/>
              </p:ext>
            </p:extLst>
          </p:nvPr>
        </p:nvGraphicFramePr>
        <p:xfrm>
          <a:off x="2305185" y="589807"/>
          <a:ext cx="5133976" cy="3945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ED3B3C51-F708-4608-B7D0-6BE0F0904003}"/>
              </a:ext>
            </a:extLst>
          </p:cNvPr>
          <p:cNvSpPr/>
          <p:nvPr/>
        </p:nvSpPr>
        <p:spPr>
          <a:xfrm>
            <a:off x="1905834" y="2673967"/>
            <a:ext cx="1484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400" dirty="0">
                <a:solidFill>
                  <a:srgbClr val="7C7C7C"/>
                </a:solidFill>
              </a:rPr>
              <a:t>il</a:t>
            </a:r>
            <a:r>
              <a:rPr lang="it-IT" b="1" dirty="0">
                <a:solidFill>
                  <a:srgbClr val="7C7C7C"/>
                </a:solidFill>
              </a:rPr>
              <a:t> 100% </a:t>
            </a:r>
          </a:p>
          <a:p>
            <a:r>
              <a:rPr lang="it-IT" sz="1400" dirty="0">
                <a:solidFill>
                  <a:srgbClr val="7C7C7C"/>
                </a:solidFill>
              </a:rPr>
              <a:t>ha avuto benefici</a:t>
            </a:r>
            <a:endParaRPr lang="it-IT" dirty="0">
              <a:solidFill>
                <a:srgbClr val="7C7C7C"/>
              </a:solidFill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4A2999CF-02AA-43CB-9DCB-56636332CF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D711640D-DA8F-4583-82BB-FE8D170CBAEA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279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220CA228-862C-4465-BBDC-59A9888920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385796"/>
              </p:ext>
            </p:extLst>
          </p:nvPr>
        </p:nvGraphicFramePr>
        <p:xfrm>
          <a:off x="544285" y="817301"/>
          <a:ext cx="6433457" cy="3798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74DCA23D-358F-4D20-BA53-FF861D70F705}"/>
              </a:ext>
            </a:extLst>
          </p:cNvPr>
          <p:cNvSpPr txBox="1"/>
          <p:nvPr/>
        </p:nvSpPr>
        <p:spPr>
          <a:xfrm>
            <a:off x="217957" y="4483018"/>
            <a:ext cx="6981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2.5,                                               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 &lt;0,0001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2D3EEAEC-0D3C-4DAE-A1A6-8724D6FFD367}"/>
              </a:ext>
            </a:extLst>
          </p:cNvPr>
          <p:cNvSpPr txBox="1"/>
          <p:nvPr/>
        </p:nvSpPr>
        <p:spPr>
          <a:xfrm>
            <a:off x="3599655" y="1463632"/>
            <a:ext cx="100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3h e 45min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C49DB854-2EA7-4DB1-88C4-3DDC07969672}"/>
              </a:ext>
            </a:extLst>
          </p:cNvPr>
          <p:cNvSpPr txBox="1"/>
          <p:nvPr/>
        </p:nvSpPr>
        <p:spPr>
          <a:xfrm>
            <a:off x="5591916" y="2888369"/>
            <a:ext cx="100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6h e 46min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F91C98B1-DE4E-4795-AD5A-CE03528D65EC}"/>
              </a:ext>
            </a:extLst>
          </p:cNvPr>
          <p:cNvSpPr/>
          <p:nvPr/>
        </p:nvSpPr>
        <p:spPr>
          <a:xfrm>
            <a:off x="1107135" y="70728"/>
            <a:ext cx="4985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b="1" dirty="0">
                <a:solidFill>
                  <a:srgbClr val="7C7C7C"/>
                </a:solidFill>
              </a:rPr>
              <a:t>Durata</a:t>
            </a:r>
            <a:r>
              <a:rPr lang="it-IT" sz="2400" dirty="0">
                <a:solidFill>
                  <a:srgbClr val="7C7C7C"/>
                </a:solidFill>
              </a:rPr>
              <a:t> media del travaglio </a:t>
            </a:r>
            <a:r>
              <a:rPr lang="it-IT" dirty="0">
                <a:solidFill>
                  <a:srgbClr val="7C7C7C"/>
                </a:solidFill>
              </a:rPr>
              <a:t/>
            </a:r>
            <a:br>
              <a:rPr lang="it-IT" dirty="0">
                <a:solidFill>
                  <a:srgbClr val="7C7C7C"/>
                </a:solidFill>
              </a:rPr>
            </a:br>
            <a:r>
              <a:rPr lang="it-IT" sz="2400" dirty="0">
                <a:solidFill>
                  <a:srgbClr val="7C7C7C"/>
                </a:solidFill>
              </a:rPr>
              <a:t>slide A </a:t>
            </a:r>
            <a:endParaRPr lang="it-IT" sz="2400" u="sng" dirty="0">
              <a:solidFill>
                <a:srgbClr val="7C7C7C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04071094-40DD-4986-AA44-C75870E09ADC}"/>
              </a:ext>
            </a:extLst>
          </p:cNvPr>
          <p:cNvSpPr txBox="1"/>
          <p:nvPr/>
        </p:nvSpPr>
        <p:spPr>
          <a:xfrm>
            <a:off x="115023" y="1417167"/>
            <a:ext cx="52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TSB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59825DEA-D0CF-4E33-AE03-1BB26F763FB5}"/>
              </a:ext>
            </a:extLst>
          </p:cNvPr>
          <p:cNvSpPr txBox="1"/>
          <p:nvPr/>
        </p:nvSpPr>
        <p:spPr>
          <a:xfrm>
            <a:off x="115023" y="286389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CC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B7C50314-8125-4436-9A3E-AA1E488E41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64AD3E98-2672-4FF5-BEBD-4A5488CCA67E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682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xmlns="" id="{C55A1B52-BC21-4B57-B826-66C1F0D346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9336275"/>
              </p:ext>
            </p:extLst>
          </p:nvPr>
        </p:nvGraphicFramePr>
        <p:xfrm>
          <a:off x="-929373" y="176486"/>
          <a:ext cx="7830913" cy="460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8A87488-2FEE-4DBA-92A4-EB3312559E5C}"/>
              </a:ext>
            </a:extLst>
          </p:cNvPr>
          <p:cNvSpPr/>
          <p:nvPr/>
        </p:nvSpPr>
        <p:spPr>
          <a:xfrm>
            <a:off x="423067" y="4528913"/>
            <a:ext cx="63531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solidFill>
                  <a:srgbClr val="7C7C7C"/>
                </a:solidFill>
              </a:rPr>
              <a:t>TSB (</a:t>
            </a:r>
            <a:r>
              <a:rPr lang="it-IT" sz="1000" dirty="0" err="1">
                <a:solidFill>
                  <a:srgbClr val="7C7C7C"/>
                </a:solidFill>
              </a:rPr>
              <a:t>Taddei</a:t>
            </a:r>
            <a:r>
              <a:rPr lang="it-IT" sz="1000" dirty="0">
                <a:solidFill>
                  <a:srgbClr val="7C7C7C"/>
                </a:solidFill>
              </a:rPr>
              <a:t> Smart Birth) gruppo composto da 79 mamme al primo parto che hanno seguito il metodo e l’hanno messo in pratica in sala parto. Età media del campione 34.6 ± 4.2, BMI media 20.8 ± 2.7</a:t>
            </a:r>
            <a:br>
              <a:rPr lang="it-IT" sz="1000" dirty="0">
                <a:solidFill>
                  <a:srgbClr val="7C7C7C"/>
                </a:solidFill>
              </a:rPr>
            </a:br>
            <a:r>
              <a:rPr lang="it-IT" sz="1000" dirty="0">
                <a:solidFill>
                  <a:srgbClr val="7C7C7C"/>
                </a:solidFill>
              </a:rPr>
              <a:t>N.I.C.E. (The National </a:t>
            </a:r>
            <a:r>
              <a:rPr lang="it-IT" sz="1000" dirty="0" err="1">
                <a:solidFill>
                  <a:srgbClr val="7C7C7C"/>
                </a:solidFill>
              </a:rPr>
              <a:t>Institute</a:t>
            </a:r>
            <a:r>
              <a:rPr lang="it-IT" sz="1000" dirty="0">
                <a:solidFill>
                  <a:srgbClr val="7C7C7C"/>
                </a:solidFill>
              </a:rPr>
              <a:t> for </a:t>
            </a:r>
            <a:r>
              <a:rPr lang="it-IT" sz="1000" dirty="0" err="1">
                <a:solidFill>
                  <a:srgbClr val="7C7C7C"/>
                </a:solidFill>
              </a:rPr>
              <a:t>Health</a:t>
            </a:r>
            <a:r>
              <a:rPr lang="it-IT" sz="1000" dirty="0">
                <a:solidFill>
                  <a:srgbClr val="7C7C7C"/>
                </a:solidFill>
              </a:rPr>
              <a:t> and Care </a:t>
            </a:r>
            <a:r>
              <a:rPr lang="it-IT" sz="1000" dirty="0" err="1">
                <a:solidFill>
                  <a:srgbClr val="7C7C7C"/>
                </a:solidFill>
              </a:rPr>
              <a:t>Excellence</a:t>
            </a:r>
            <a:r>
              <a:rPr lang="it-IT" sz="1000" dirty="0">
                <a:solidFill>
                  <a:srgbClr val="7C7C7C"/>
                </a:solidFill>
              </a:rPr>
              <a:t>) 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6FC92586-FBEF-4459-8ABB-AB21E8984A6B}"/>
              </a:ext>
            </a:extLst>
          </p:cNvPr>
          <p:cNvSpPr txBox="1"/>
          <p:nvPr/>
        </p:nvSpPr>
        <p:spPr>
          <a:xfrm>
            <a:off x="115023" y="1319195"/>
            <a:ext cx="10247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TSB</a:t>
            </a:r>
          </a:p>
          <a:p>
            <a:r>
              <a:rPr lang="it-IT" sz="1200" dirty="0">
                <a:solidFill>
                  <a:srgbClr val="7C7C7C"/>
                </a:solidFill>
              </a:rPr>
              <a:t>(Primo parto)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4D509B6F-B211-4BDB-87A5-F5C05F00AFAB}"/>
              </a:ext>
            </a:extLst>
          </p:cNvPr>
          <p:cNvSpPr txBox="1"/>
          <p:nvPr/>
        </p:nvSpPr>
        <p:spPr>
          <a:xfrm>
            <a:off x="115023" y="2863894"/>
            <a:ext cx="10247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N.I.C.E.</a:t>
            </a:r>
            <a:br>
              <a:rPr lang="it-IT" dirty="0">
                <a:solidFill>
                  <a:srgbClr val="7C7C7C"/>
                </a:solidFill>
              </a:rPr>
            </a:br>
            <a:r>
              <a:rPr lang="it-IT" sz="1200" dirty="0">
                <a:solidFill>
                  <a:srgbClr val="7C7C7C"/>
                </a:solidFill>
              </a:rPr>
              <a:t>(Primo parto)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5CA7EB10-C97E-46A1-8C97-7B6D1660ACC9}"/>
              </a:ext>
            </a:extLst>
          </p:cNvPr>
          <p:cNvSpPr/>
          <p:nvPr/>
        </p:nvSpPr>
        <p:spPr>
          <a:xfrm>
            <a:off x="1107134" y="69723"/>
            <a:ext cx="4985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b="1" dirty="0">
                <a:solidFill>
                  <a:srgbClr val="7C7C7C"/>
                </a:solidFill>
              </a:rPr>
              <a:t>Durata</a:t>
            </a:r>
            <a:r>
              <a:rPr lang="it-IT" sz="2400" dirty="0">
                <a:solidFill>
                  <a:srgbClr val="7C7C7C"/>
                </a:solidFill>
              </a:rPr>
              <a:t> media del travaglio </a:t>
            </a:r>
            <a:r>
              <a:rPr lang="it-IT" dirty="0">
                <a:solidFill>
                  <a:srgbClr val="7C7C7C"/>
                </a:solidFill>
              </a:rPr>
              <a:t/>
            </a:r>
            <a:br>
              <a:rPr lang="it-IT" dirty="0">
                <a:solidFill>
                  <a:srgbClr val="7C7C7C"/>
                </a:solidFill>
              </a:rPr>
            </a:br>
            <a:r>
              <a:rPr lang="it-IT" sz="2400" dirty="0">
                <a:solidFill>
                  <a:srgbClr val="7C7C7C"/>
                </a:solidFill>
              </a:rPr>
              <a:t>slide B</a:t>
            </a:r>
            <a:endParaRPr lang="it-IT" sz="2400" u="sng" dirty="0">
              <a:solidFill>
                <a:srgbClr val="7C7C7C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1BD9C8A5-AB3A-486A-B5CA-225558B534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2B979A02-5B52-4811-AB9A-E46EAE66D6BB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188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1BED0EC4-3AB2-40BA-B6AB-9D78FD6156B7}"/>
              </a:ext>
            </a:extLst>
          </p:cNvPr>
          <p:cNvSpPr/>
          <p:nvPr/>
        </p:nvSpPr>
        <p:spPr>
          <a:xfrm>
            <a:off x="378221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DE5286A4-F9D3-463B-A394-B91680ACD4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461998"/>
              </p:ext>
            </p:extLst>
          </p:nvPr>
        </p:nvGraphicFramePr>
        <p:xfrm>
          <a:off x="1" y="860732"/>
          <a:ext cx="7108370" cy="3548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637A3210-F563-44F6-8144-9561B6CF8E5C}"/>
              </a:ext>
            </a:extLst>
          </p:cNvPr>
          <p:cNvSpPr/>
          <p:nvPr/>
        </p:nvSpPr>
        <p:spPr>
          <a:xfrm>
            <a:off x="3040336" y="4336472"/>
            <a:ext cx="11186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6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Scala V.A.S.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8AA0415E-0E90-4207-A5AE-A7A51547AADB}"/>
              </a:ext>
            </a:extLst>
          </p:cNvPr>
          <p:cNvSpPr/>
          <p:nvPr/>
        </p:nvSpPr>
        <p:spPr>
          <a:xfrm>
            <a:off x="365287" y="255394"/>
            <a:ext cx="6403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solidFill>
                  <a:srgbClr val="7C7C7C"/>
                </a:solidFill>
              </a:rPr>
              <a:t>Dolore</a:t>
            </a:r>
            <a:r>
              <a:rPr lang="it-IT" dirty="0">
                <a:solidFill>
                  <a:srgbClr val="7C7C7C"/>
                </a:solidFill>
              </a:rPr>
              <a:t> percepito se il TSB </a:t>
            </a:r>
            <a:r>
              <a:rPr lang="it-IT" b="1" dirty="0">
                <a:solidFill>
                  <a:srgbClr val="7C7C7C"/>
                </a:solidFill>
              </a:rPr>
              <a:t>non</a:t>
            </a:r>
            <a:r>
              <a:rPr lang="it-IT" dirty="0">
                <a:solidFill>
                  <a:srgbClr val="7C7C7C"/>
                </a:solidFill>
              </a:rPr>
              <a:t> viene utilizzato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52B06AC1-4710-438D-95A9-58620B65E3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9FF812D6-E6A8-44FE-91B8-10088A7972D7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7352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C8A37FC7-9626-47D5-8FB6-AEE207D4F76D}"/>
              </a:ext>
            </a:extLst>
          </p:cNvPr>
          <p:cNvSpPr/>
          <p:nvPr/>
        </p:nvSpPr>
        <p:spPr>
          <a:xfrm>
            <a:off x="378221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xmlns="" id="{7BB86FD7-3498-4CE5-83B3-4D0623856A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563192"/>
              </p:ext>
            </p:extLst>
          </p:nvPr>
        </p:nvGraphicFramePr>
        <p:xfrm>
          <a:off x="259079" y="976744"/>
          <a:ext cx="6442869" cy="367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7287445C-3C84-41EB-B02B-E975C5A68A5B}"/>
              </a:ext>
            </a:extLst>
          </p:cNvPr>
          <p:cNvSpPr/>
          <p:nvPr/>
        </p:nvSpPr>
        <p:spPr>
          <a:xfrm>
            <a:off x="887628" y="88059"/>
            <a:ext cx="54240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b="1" dirty="0">
                <a:solidFill>
                  <a:srgbClr val="7C7C7C"/>
                </a:solidFill>
              </a:rPr>
              <a:t>Dolore</a:t>
            </a:r>
            <a:r>
              <a:rPr lang="it-IT" sz="2400" dirty="0">
                <a:solidFill>
                  <a:srgbClr val="7C7C7C"/>
                </a:solidFill>
              </a:rPr>
              <a:t> percepito se il TSB viene utilizzato, ma senza l’aiuto del partner </a:t>
            </a:r>
            <a:r>
              <a:rPr lang="it-IT" b="1" dirty="0">
                <a:solidFill>
                  <a:srgbClr val="FF0000"/>
                </a:solidFill>
              </a:rPr>
              <a:t>non si userà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AD0E408-15F5-4FF6-A628-F80EA51482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180DE99D-834C-47F4-8291-A1EFDBCBBCA5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096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xmlns="" id="{17A833C0-9DE9-421F-B655-CB79B0879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396067"/>
              </p:ext>
            </p:extLst>
          </p:nvPr>
        </p:nvGraphicFramePr>
        <p:xfrm>
          <a:off x="533838" y="771236"/>
          <a:ext cx="6109855" cy="3813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67BBE732-B7B6-4805-8B8C-D542EA7DCF6C}"/>
              </a:ext>
            </a:extLst>
          </p:cNvPr>
          <p:cNvSpPr/>
          <p:nvPr/>
        </p:nvSpPr>
        <p:spPr>
          <a:xfrm>
            <a:off x="446807" y="257157"/>
            <a:ext cx="6305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Percentuale di riduzione del dolore dovuta a…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178C0186-B0BA-4C2C-8BB2-BD5698144C16}"/>
              </a:ext>
            </a:extLst>
          </p:cNvPr>
          <p:cNvSpPr/>
          <p:nvPr/>
        </p:nvSpPr>
        <p:spPr>
          <a:xfrm>
            <a:off x="383669" y="4769762"/>
            <a:ext cx="64428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e 115 partners (il 68,7% erano al loro primo parto) che hanno seguito il metodo e l’hanno messo in pratica in sala parto. Età media del campione 34.6 ± 4.2, BMI media 20.8 ± 2.7.</a:t>
            </a:r>
          </a:p>
          <a:p>
            <a:endParaRPr lang="it-IT" sz="900" dirty="0">
              <a:solidFill>
                <a:srgbClr val="7C7C7C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C95086CD-F619-4E0C-A541-DDB71814EF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A1B44CD4-5DE9-4672-9F6E-584026E2CBEB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7541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2FC5C68-E3DE-4DB2-A2A1-54820E544D64}"/>
              </a:ext>
            </a:extLst>
          </p:cNvPr>
          <p:cNvSpPr/>
          <p:nvPr/>
        </p:nvSpPr>
        <p:spPr>
          <a:xfrm>
            <a:off x="441361" y="4775938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xmlns="" id="{FA3DCAAD-B662-482D-AA73-0E2BCD248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184503"/>
              </p:ext>
            </p:extLst>
          </p:nvPr>
        </p:nvGraphicFramePr>
        <p:xfrm>
          <a:off x="0" y="770394"/>
          <a:ext cx="7199313" cy="3886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6B13AE1-300F-472E-9F78-1823D54F141E}"/>
              </a:ext>
            </a:extLst>
          </p:cNvPr>
          <p:cNvSpPr/>
          <p:nvPr/>
        </p:nvSpPr>
        <p:spPr>
          <a:xfrm>
            <a:off x="518752" y="255394"/>
            <a:ext cx="6161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b="1" dirty="0">
                <a:solidFill>
                  <a:srgbClr val="7C7C7C"/>
                </a:solidFill>
              </a:rPr>
              <a:t>Dolore</a:t>
            </a:r>
            <a:r>
              <a:rPr lang="it-IT" sz="2400" dirty="0">
                <a:solidFill>
                  <a:srgbClr val="7C7C7C"/>
                </a:solidFill>
              </a:rPr>
              <a:t> percepito se il TSB viene utilizzato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93A9498C-2D08-40B7-8A3A-76D734984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52695C47-4F79-4A94-B9CB-40AC7667023D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448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C87F24B0-2C98-4193-9C83-2A09CC19BFA1}"/>
              </a:ext>
            </a:extLst>
          </p:cNvPr>
          <p:cNvSpPr txBox="1"/>
          <p:nvPr/>
        </p:nvSpPr>
        <p:spPr>
          <a:xfrm>
            <a:off x="234552" y="4461370"/>
            <a:ext cx="6730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2.5,;                                 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 &lt;0,0001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6EBDFC47-6AC1-46E8-A7C1-D94C8199E4C0}"/>
              </a:ext>
            </a:extLst>
          </p:cNvPr>
          <p:cNvSpPr/>
          <p:nvPr/>
        </p:nvSpPr>
        <p:spPr>
          <a:xfrm>
            <a:off x="1074664" y="70728"/>
            <a:ext cx="5049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Percentuale di donne con </a:t>
            </a:r>
            <a:r>
              <a:rPr lang="it-IT" b="1" dirty="0">
                <a:solidFill>
                  <a:srgbClr val="7C7C7C"/>
                </a:solidFill>
              </a:rPr>
              <a:t>dolore al sacro </a:t>
            </a:r>
            <a:r>
              <a:rPr lang="it-IT" dirty="0">
                <a:solidFill>
                  <a:srgbClr val="7C7C7C"/>
                </a:solidFill>
              </a:rPr>
              <a:t>durante il travaglio</a:t>
            </a:r>
            <a:endParaRPr lang="it-IT" b="1" u="sng" dirty="0">
              <a:solidFill>
                <a:srgbClr val="7C7C7C"/>
              </a:solidFill>
            </a:endParaRPr>
          </a:p>
        </p:txBody>
      </p:sp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xmlns="" id="{F6282E83-2304-42AF-9ACE-930742A865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452128"/>
              </p:ext>
            </p:extLst>
          </p:nvPr>
        </p:nvGraphicFramePr>
        <p:xfrm>
          <a:off x="-1" y="580374"/>
          <a:ext cx="7199313" cy="3731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822685C-C550-4D5D-9D04-DEAB8A6884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2D9635A8-9010-45A7-86DD-46A3AD6D0BAD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74A90EED-4983-4E73-B8D8-BBA4E1DE0D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910" t="39051" r="33174" b="32724"/>
          <a:stretch/>
        </p:blipFill>
        <p:spPr>
          <a:xfrm>
            <a:off x="135082" y="901725"/>
            <a:ext cx="6951518" cy="275638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55CFA6F7-FA98-4F75-A236-5444C21B67AB}"/>
              </a:ext>
            </a:extLst>
          </p:cNvPr>
          <p:cNvSpPr txBox="1"/>
          <p:nvPr/>
        </p:nvSpPr>
        <p:spPr>
          <a:xfrm>
            <a:off x="132589" y="1533525"/>
            <a:ext cx="52655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939598"/>
                </a:solidFill>
              </a:rPr>
              <a:t>TSB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324ECCC6-1FAF-49C8-AE25-BB1CDB09EA9F}"/>
              </a:ext>
            </a:extLst>
          </p:cNvPr>
          <p:cNvSpPr txBox="1"/>
          <p:nvPr/>
        </p:nvSpPr>
        <p:spPr>
          <a:xfrm>
            <a:off x="137106" y="2941926"/>
            <a:ext cx="4315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939598"/>
                </a:solidFill>
              </a:rPr>
              <a:t>CC</a:t>
            </a:r>
          </a:p>
        </p:txBody>
      </p:sp>
    </p:spTree>
    <p:extLst>
      <p:ext uri="{BB962C8B-B14F-4D97-AF65-F5344CB8AC3E}">
        <p14:creationId xmlns:p14="http://schemas.microsoft.com/office/powerpoint/2010/main" val="93042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xmlns="" id="{449905E1-28E6-44DA-B123-73A91CFA41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183690"/>
              </p:ext>
            </p:extLst>
          </p:nvPr>
        </p:nvGraphicFramePr>
        <p:xfrm>
          <a:off x="0" y="408191"/>
          <a:ext cx="7199313" cy="4478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60E75C6B-95CA-477B-A531-D655CA9A58FB}"/>
              </a:ext>
            </a:extLst>
          </p:cNvPr>
          <p:cNvSpPr/>
          <p:nvPr/>
        </p:nvSpPr>
        <p:spPr>
          <a:xfrm>
            <a:off x="358233" y="476357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A4541931-D5EC-4B49-B264-611608684B0F}"/>
              </a:ext>
            </a:extLst>
          </p:cNvPr>
          <p:cNvSpPr/>
          <p:nvPr/>
        </p:nvSpPr>
        <p:spPr>
          <a:xfrm>
            <a:off x="434832" y="70728"/>
            <a:ext cx="63296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Livello</a:t>
            </a:r>
            <a:r>
              <a:rPr lang="it-IT" dirty="0"/>
              <a:t> </a:t>
            </a:r>
            <a:r>
              <a:rPr lang="it-IT" dirty="0">
                <a:solidFill>
                  <a:srgbClr val="7C7C7C"/>
                </a:solidFill>
              </a:rPr>
              <a:t>di </a:t>
            </a:r>
            <a:r>
              <a:rPr lang="it-IT" b="1" dirty="0">
                <a:solidFill>
                  <a:srgbClr val="7C7C7C"/>
                </a:solidFill>
              </a:rPr>
              <a:t>gradimento</a:t>
            </a:r>
            <a:r>
              <a:rPr lang="it-IT" dirty="0">
                <a:solidFill>
                  <a:srgbClr val="7C7C7C"/>
                </a:solidFill>
              </a:rPr>
              <a:t> delle </a:t>
            </a:r>
            <a:r>
              <a:rPr lang="it-IT" b="1" dirty="0">
                <a:solidFill>
                  <a:srgbClr val="7C7C7C"/>
                </a:solidFill>
              </a:rPr>
              <a:t>donne</a:t>
            </a:r>
            <a:r>
              <a:rPr lang="it-IT" dirty="0">
                <a:solidFill>
                  <a:srgbClr val="7C7C7C"/>
                </a:solidFill>
              </a:rPr>
              <a:t> della lezione sulla </a:t>
            </a:r>
            <a:r>
              <a:rPr lang="it-IT" b="1" dirty="0">
                <a:solidFill>
                  <a:srgbClr val="7C7C7C"/>
                </a:solidFill>
              </a:rPr>
              <a:t>spinta</a:t>
            </a:r>
            <a:r>
              <a:rPr lang="it-IT" dirty="0">
                <a:solidFill>
                  <a:srgbClr val="7C7C7C"/>
                </a:solidFill>
              </a:rPr>
              <a:t> del TSB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9E365CC-0442-4BB5-873B-F1D470449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E8896FC7-C6D0-47C3-90A6-38AB956664E3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789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325E0988-9B4B-4741-BC3C-6C4F18F967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245206"/>
              </p:ext>
            </p:extLst>
          </p:nvPr>
        </p:nvGraphicFramePr>
        <p:xfrm>
          <a:off x="1" y="789223"/>
          <a:ext cx="7199312" cy="3938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EE06EB80-66D0-47D4-8B56-F0FEC714AB66}"/>
              </a:ext>
            </a:extLst>
          </p:cNvPr>
          <p:cNvSpPr/>
          <p:nvPr/>
        </p:nvSpPr>
        <p:spPr>
          <a:xfrm>
            <a:off x="478472" y="70728"/>
            <a:ext cx="62354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Importanza dell’</a:t>
            </a:r>
            <a:r>
              <a:rPr lang="it-IT" b="1" dirty="0">
                <a:solidFill>
                  <a:srgbClr val="7C7C7C"/>
                </a:solidFill>
              </a:rPr>
              <a:t>aiuto del partner </a:t>
            </a:r>
            <a:r>
              <a:rPr lang="it-IT" dirty="0">
                <a:solidFill>
                  <a:srgbClr val="7C7C7C"/>
                </a:solidFill>
              </a:rPr>
              <a:t>per la riduzione del dolore al sacro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63635AEF-51BF-4FF7-B15B-B445B5B8757E}"/>
              </a:ext>
            </a:extLst>
          </p:cNvPr>
          <p:cNvSpPr/>
          <p:nvPr/>
        </p:nvSpPr>
        <p:spPr>
          <a:xfrm>
            <a:off x="374743" y="4773099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9EA1D552-D1FF-43C9-ABB8-6C69128510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6544945B-2E4B-4E6F-879A-C1F85A160A42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187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1410B95D-2AE9-4C2B-87A3-AC2C9C5EE2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1110430"/>
              </p:ext>
            </p:extLst>
          </p:nvPr>
        </p:nvGraphicFramePr>
        <p:xfrm>
          <a:off x="261143" y="1111827"/>
          <a:ext cx="6558757" cy="3431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46A9AE3E-3CD0-4822-A6CE-E89EFD5A0B9F}"/>
              </a:ext>
            </a:extLst>
          </p:cNvPr>
          <p:cNvSpPr txBox="1"/>
          <p:nvPr/>
        </p:nvSpPr>
        <p:spPr>
          <a:xfrm>
            <a:off x="318293" y="4483312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113 mamme (il 68,7% erano al loro primo parto) che hanno seguito il metodo e l’hanno messo in pratica in sala parto. Età media del campione 34.6 ± 4.2, BMI media 20.8 ± 2.7;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97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2.5,;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 &lt;0,0001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75D1723C-B3CD-47B4-8FBF-351DC4B8CD47}"/>
              </a:ext>
            </a:extLst>
          </p:cNvPr>
          <p:cNvSpPr txBox="1"/>
          <p:nvPr/>
        </p:nvSpPr>
        <p:spPr>
          <a:xfrm>
            <a:off x="6236086" y="294234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55%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72D6F74-4361-4E3D-A172-3B3CB53F7001}"/>
              </a:ext>
            </a:extLst>
          </p:cNvPr>
          <p:cNvSpPr txBox="1"/>
          <p:nvPr/>
        </p:nvSpPr>
        <p:spPr>
          <a:xfrm>
            <a:off x="1508914" y="170402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6%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F9CE1C7D-26A1-48F0-B653-C3513F3038DB}"/>
              </a:ext>
            </a:extLst>
          </p:cNvPr>
          <p:cNvSpPr/>
          <p:nvPr/>
        </p:nvSpPr>
        <p:spPr>
          <a:xfrm>
            <a:off x="823299" y="70728"/>
            <a:ext cx="54344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Percentuale di neonati con la </a:t>
            </a:r>
            <a:r>
              <a:rPr lang="it-IT" b="1" dirty="0">
                <a:solidFill>
                  <a:srgbClr val="7C7C7C"/>
                </a:solidFill>
              </a:rPr>
              <a:t>forma del cranio </a:t>
            </a:r>
            <a:r>
              <a:rPr lang="it-IT" dirty="0">
                <a:solidFill>
                  <a:srgbClr val="7C7C7C"/>
                </a:solidFill>
              </a:rPr>
              <a:t>allungata o asimmetrica alla nascita</a:t>
            </a:r>
            <a:endParaRPr lang="it-IT" sz="1600" b="1" dirty="0">
              <a:solidFill>
                <a:srgbClr val="7C7C7C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61D72F98-7568-4D2B-B6A4-C5599D2F92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A604F3DC-F1D4-4562-BB94-30D974B714C3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112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xmlns="" id="{77A313E6-9B21-44E6-8B6F-8CCC70C411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077336"/>
              </p:ext>
            </p:extLst>
          </p:nvPr>
        </p:nvGraphicFramePr>
        <p:xfrm>
          <a:off x="275952" y="718458"/>
          <a:ext cx="7189470" cy="3899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6992DDB0-DBDA-4050-9C05-970333AE36DA}"/>
              </a:ext>
            </a:extLst>
          </p:cNvPr>
          <p:cNvSpPr txBox="1"/>
          <p:nvPr/>
        </p:nvSpPr>
        <p:spPr>
          <a:xfrm>
            <a:off x="317182" y="4468548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</a:t>
            </a:r>
            <a:br>
              <a:rPr lang="it-IT" sz="900" dirty="0">
                <a:solidFill>
                  <a:srgbClr val="7C7C7C"/>
                </a:solidFill>
              </a:rPr>
            </a:br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2.5;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 &lt;0,0001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C03E4D56-13DC-4E0D-8932-B5184C72B1CC}"/>
              </a:ext>
            </a:extLst>
          </p:cNvPr>
          <p:cNvSpPr txBox="1"/>
          <p:nvPr/>
        </p:nvSpPr>
        <p:spPr>
          <a:xfrm>
            <a:off x="365760" y="1451954"/>
            <a:ext cx="52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TSB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13869A13-BE6A-4022-A25E-48BD4D501D77}"/>
              </a:ext>
            </a:extLst>
          </p:cNvPr>
          <p:cNvSpPr txBox="1"/>
          <p:nvPr/>
        </p:nvSpPr>
        <p:spPr>
          <a:xfrm>
            <a:off x="365760" y="274721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CC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03CC82E9-7F31-498F-AC50-D9423108214D}"/>
              </a:ext>
            </a:extLst>
          </p:cNvPr>
          <p:cNvSpPr/>
          <p:nvPr/>
        </p:nvSpPr>
        <p:spPr>
          <a:xfrm>
            <a:off x="100463" y="3725623"/>
            <a:ext cx="526554" cy="364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9FD10E7-54B1-4105-A7E1-EC889E636949}"/>
              </a:ext>
            </a:extLst>
          </p:cNvPr>
          <p:cNvSpPr/>
          <p:nvPr/>
        </p:nvSpPr>
        <p:spPr>
          <a:xfrm>
            <a:off x="6666726" y="727834"/>
            <a:ext cx="526554" cy="3680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4AB4B487-39DB-4445-8DA8-F97137A69AD7}"/>
              </a:ext>
            </a:extLst>
          </p:cNvPr>
          <p:cNvSpPr/>
          <p:nvPr/>
        </p:nvSpPr>
        <p:spPr>
          <a:xfrm>
            <a:off x="1259955" y="253926"/>
            <a:ext cx="46771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7C7C7C"/>
                </a:solidFill>
              </a:rPr>
              <a:t>Indice </a:t>
            </a:r>
            <a:r>
              <a:rPr lang="it-IT" sz="2400" b="1" dirty="0" err="1">
                <a:solidFill>
                  <a:srgbClr val="7C7C7C"/>
                </a:solidFill>
              </a:rPr>
              <a:t>Apgar</a:t>
            </a:r>
            <a:r>
              <a:rPr lang="it-IT" sz="2400" dirty="0">
                <a:solidFill>
                  <a:srgbClr val="7C7C7C"/>
                </a:solidFill>
              </a:rPr>
              <a:t> medio al primo minuto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DD4A545D-FCB2-4A95-A9CB-17FE4FE299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5B101091-38D0-4643-AAA4-6AFE15208296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5311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47EFA49A-4390-4C26-9F30-DC5A4E6BA9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2906174"/>
              </p:ext>
            </p:extLst>
          </p:nvPr>
        </p:nvGraphicFramePr>
        <p:xfrm>
          <a:off x="-624839" y="685800"/>
          <a:ext cx="7682864" cy="3867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879E1E54-0495-4D1C-9AA4-F1CDBD474D29}"/>
              </a:ext>
            </a:extLst>
          </p:cNvPr>
          <p:cNvSpPr txBox="1"/>
          <p:nvPr/>
        </p:nvSpPr>
        <p:spPr>
          <a:xfrm>
            <a:off x="318293" y="4478073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2.5;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 &lt;0,0001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576B25F6-7722-44A4-B0B4-BC2B9D80AEE4}"/>
              </a:ext>
            </a:extLst>
          </p:cNvPr>
          <p:cNvSpPr/>
          <p:nvPr/>
        </p:nvSpPr>
        <p:spPr>
          <a:xfrm>
            <a:off x="-472440" y="761620"/>
            <a:ext cx="1889760" cy="3006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E47C1F89-E44E-41B5-97E9-FF76C4FB99AE}"/>
              </a:ext>
            </a:extLst>
          </p:cNvPr>
          <p:cNvSpPr/>
          <p:nvPr/>
        </p:nvSpPr>
        <p:spPr>
          <a:xfrm>
            <a:off x="6657306" y="761620"/>
            <a:ext cx="535304" cy="352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E3221634-15E6-446C-AD5D-0CBA465578DB}"/>
              </a:ext>
            </a:extLst>
          </p:cNvPr>
          <p:cNvSpPr/>
          <p:nvPr/>
        </p:nvSpPr>
        <p:spPr>
          <a:xfrm>
            <a:off x="-803592" y="3663375"/>
            <a:ext cx="1889760" cy="7848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5F9BFC37-6BB9-429D-AB10-6230A48F0431}"/>
              </a:ext>
            </a:extLst>
          </p:cNvPr>
          <p:cNvSpPr/>
          <p:nvPr/>
        </p:nvSpPr>
        <p:spPr>
          <a:xfrm>
            <a:off x="1192681" y="262045"/>
            <a:ext cx="4813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7C7C7C"/>
                </a:solidFill>
              </a:rPr>
              <a:t>Indice </a:t>
            </a:r>
            <a:r>
              <a:rPr lang="it-IT" sz="2400" b="1" dirty="0" err="1">
                <a:solidFill>
                  <a:srgbClr val="7C7C7C"/>
                </a:solidFill>
              </a:rPr>
              <a:t>Apgar</a:t>
            </a:r>
            <a:r>
              <a:rPr lang="it-IT" sz="2400" dirty="0">
                <a:solidFill>
                  <a:srgbClr val="7C7C7C"/>
                </a:solidFill>
              </a:rPr>
              <a:t> medio al quinto minuto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918BB86A-DB63-4AF3-8F12-0CB533CFA848}"/>
              </a:ext>
            </a:extLst>
          </p:cNvPr>
          <p:cNvSpPr txBox="1"/>
          <p:nvPr/>
        </p:nvSpPr>
        <p:spPr>
          <a:xfrm>
            <a:off x="365760" y="1451954"/>
            <a:ext cx="52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TSB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A6E14D95-52A8-4344-A73D-FA17993C3C23}"/>
              </a:ext>
            </a:extLst>
          </p:cNvPr>
          <p:cNvSpPr txBox="1"/>
          <p:nvPr/>
        </p:nvSpPr>
        <p:spPr>
          <a:xfrm>
            <a:off x="365760" y="2747214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CC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86B52573-A208-422C-8090-C35EB0797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4BB32781-8BFB-44A4-8D44-2DB488FEF513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2369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39AF5665-BB1C-401D-8F75-C3CF48E1D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5942960"/>
              </p:ext>
            </p:extLst>
          </p:nvPr>
        </p:nvGraphicFramePr>
        <p:xfrm>
          <a:off x="106680" y="863084"/>
          <a:ext cx="7820025" cy="359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028F2E20-6BC3-4871-8C86-C71656D5B63A}"/>
              </a:ext>
            </a:extLst>
          </p:cNvPr>
          <p:cNvSpPr txBox="1"/>
          <p:nvPr/>
        </p:nvSpPr>
        <p:spPr>
          <a:xfrm>
            <a:off x="318293" y="4433785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 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2.5;      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=0,06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C761E29-BB88-41A9-B105-C3316C433099}"/>
              </a:ext>
            </a:extLst>
          </p:cNvPr>
          <p:cNvSpPr/>
          <p:nvPr/>
        </p:nvSpPr>
        <p:spPr>
          <a:xfrm>
            <a:off x="7343190" y="942548"/>
            <a:ext cx="686250" cy="3225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004411F-21AE-4EB7-9636-128EC9B40F9A}"/>
              </a:ext>
            </a:extLst>
          </p:cNvPr>
          <p:cNvSpPr/>
          <p:nvPr/>
        </p:nvSpPr>
        <p:spPr>
          <a:xfrm>
            <a:off x="363671" y="255394"/>
            <a:ext cx="6471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Percentuale di donne che hanno avuto il </a:t>
            </a:r>
            <a:r>
              <a:rPr lang="it-IT" sz="2400" b="1" dirty="0">
                <a:solidFill>
                  <a:srgbClr val="7C7C7C"/>
                </a:solidFill>
              </a:rPr>
              <a:t>cesareo</a:t>
            </a:r>
            <a:r>
              <a:rPr lang="it-IT" sz="2400" dirty="0">
                <a:solidFill>
                  <a:srgbClr val="7C7C7C"/>
                </a:solidFill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78DE60F2-4403-4331-8FB7-17D0F5852461}"/>
              </a:ext>
            </a:extLst>
          </p:cNvPr>
          <p:cNvSpPr txBox="1"/>
          <p:nvPr/>
        </p:nvSpPr>
        <p:spPr>
          <a:xfrm>
            <a:off x="6634899" y="328940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7%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228BB3E-4B22-4B9E-A514-1AA223E2436F}"/>
              </a:ext>
            </a:extLst>
          </p:cNvPr>
          <p:cNvSpPr txBox="1"/>
          <p:nvPr/>
        </p:nvSpPr>
        <p:spPr>
          <a:xfrm>
            <a:off x="2197689" y="163263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2%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39E205F-13E0-4331-8D16-D2F65F2F3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EB5F9372-03AC-40E4-812C-5B98894B5F92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913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21F7598D-A6DB-4DB4-9CCB-1BCB5A1F36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0240"/>
              </p:ext>
            </p:extLst>
          </p:nvPr>
        </p:nvGraphicFramePr>
        <p:xfrm>
          <a:off x="190500" y="883227"/>
          <a:ext cx="6572250" cy="362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742FFE4D-89AB-4EEE-A4CC-4234DB7EC118}"/>
              </a:ext>
            </a:extLst>
          </p:cNvPr>
          <p:cNvSpPr txBox="1"/>
          <p:nvPr/>
        </p:nvSpPr>
        <p:spPr>
          <a:xfrm>
            <a:off x="318292" y="4447766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2.7, p-</a:t>
            </a:r>
            <a:r>
              <a:rPr lang="it-IT" sz="900" dirty="0" err="1">
                <a:solidFill>
                  <a:srgbClr val="7C7C7C"/>
                </a:solidFill>
              </a:rPr>
              <a:t>value</a:t>
            </a:r>
            <a:r>
              <a:rPr lang="it-IT" sz="900" dirty="0">
                <a:solidFill>
                  <a:srgbClr val="7C7C7C"/>
                </a:solidFill>
              </a:rPr>
              <a:t> &lt;0,0001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2.5, p-</a:t>
            </a:r>
            <a:r>
              <a:rPr lang="it-IT" sz="900" dirty="0" err="1">
                <a:solidFill>
                  <a:srgbClr val="7C7C7C"/>
                </a:solidFill>
              </a:rPr>
              <a:t>value</a:t>
            </a:r>
            <a:r>
              <a:rPr lang="it-IT" sz="900" dirty="0">
                <a:solidFill>
                  <a:srgbClr val="7C7C7C"/>
                </a:solidFill>
              </a:rPr>
              <a:t> &lt;0,0001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BFBA7C79-8F7A-4610-8A2D-CAF7A54E5F2A}"/>
              </a:ext>
            </a:extLst>
          </p:cNvPr>
          <p:cNvSpPr/>
          <p:nvPr/>
        </p:nvSpPr>
        <p:spPr>
          <a:xfrm>
            <a:off x="1090249" y="77795"/>
            <a:ext cx="5018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Percentuale di donne con lacerazioni perineali di primo grado  </a:t>
            </a:r>
            <a:r>
              <a:rPr lang="it-IT" sz="1600" b="1" dirty="0">
                <a:solidFill>
                  <a:srgbClr val="FF0000"/>
                </a:solidFill>
              </a:rPr>
              <a:t>non si userà</a:t>
            </a:r>
            <a:endParaRPr lang="it-IT" sz="1600" b="1" u="sng" dirty="0">
              <a:solidFill>
                <a:srgbClr val="FF00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B56F6302-C711-4F44-A6CA-DC7AE10A3F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D4F2144E-1315-4BE6-9274-DC632F83980A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655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7DF3109C-8031-4752-B118-419FB3EBD9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0541316"/>
              </p:ext>
            </p:extLst>
          </p:nvPr>
        </p:nvGraphicFramePr>
        <p:xfrm>
          <a:off x="314324" y="556531"/>
          <a:ext cx="6623845" cy="3950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B6F30B58-1AFF-4316-8542-A74F1E5F1509}"/>
              </a:ext>
            </a:extLst>
          </p:cNvPr>
          <p:cNvSpPr txBox="1"/>
          <p:nvPr/>
        </p:nvSpPr>
        <p:spPr>
          <a:xfrm>
            <a:off x="294122" y="4492837"/>
            <a:ext cx="6794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113 mamme (il 68,7% erano al loro primo parto) che hanno seguito il metodo e l’hanno messo in pratica in sala parto. Età media del campione 34.6 ± 4.2, BMI media 20.8 ± 2.7; 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97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2.5;                                       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=0,05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9B9362F3-7716-4FA7-BC67-0CEF52D3E0D3}"/>
              </a:ext>
            </a:extLst>
          </p:cNvPr>
          <p:cNvSpPr/>
          <p:nvPr/>
        </p:nvSpPr>
        <p:spPr>
          <a:xfrm>
            <a:off x="405931" y="70728"/>
            <a:ext cx="6387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Percentuale di donne con </a:t>
            </a:r>
            <a:r>
              <a:rPr lang="it-IT" sz="2400" b="1" dirty="0">
                <a:solidFill>
                  <a:srgbClr val="7C7C7C"/>
                </a:solidFill>
              </a:rPr>
              <a:t>lacerazioni perineali </a:t>
            </a:r>
            <a:r>
              <a:rPr lang="it-IT" sz="2400" dirty="0">
                <a:solidFill>
                  <a:srgbClr val="7C7C7C"/>
                </a:solidFill>
              </a:rPr>
              <a:t/>
            </a:r>
            <a:br>
              <a:rPr lang="it-IT" sz="2400" dirty="0">
                <a:solidFill>
                  <a:srgbClr val="7C7C7C"/>
                </a:solidFill>
              </a:rPr>
            </a:br>
            <a:r>
              <a:rPr lang="it-IT" sz="2400" dirty="0">
                <a:solidFill>
                  <a:srgbClr val="7C7C7C"/>
                </a:solidFill>
              </a:rPr>
              <a:t>di secondo e terzo grado</a:t>
            </a:r>
            <a:endParaRPr lang="it-IT" sz="1600" dirty="0">
              <a:solidFill>
                <a:srgbClr val="FF000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B6248241-FD86-445A-8C20-B42E2EB321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A7119948-D337-4ABD-A27D-789B7303DCFB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9016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5DCEDA5C-37EF-4D2D-A042-1F44ED1689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435613"/>
              </p:ext>
            </p:extLst>
          </p:nvPr>
        </p:nvGraphicFramePr>
        <p:xfrm>
          <a:off x="-2083535" y="777737"/>
          <a:ext cx="9296400" cy="3770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E69A91A5-D0A7-4215-9691-A741BA4084F0}"/>
              </a:ext>
            </a:extLst>
          </p:cNvPr>
          <p:cNvSpPr txBox="1"/>
          <p:nvPr/>
        </p:nvSpPr>
        <p:spPr>
          <a:xfrm>
            <a:off x="318292" y="4518682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 </a:t>
            </a:r>
            <a:br>
              <a:rPr lang="it-IT" sz="900" dirty="0">
                <a:solidFill>
                  <a:srgbClr val="7C7C7C"/>
                </a:solidFill>
              </a:rPr>
            </a:br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2.5;         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=0,1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9A695FDB-57BF-4CEB-9654-9D9C4F7CA286}"/>
              </a:ext>
            </a:extLst>
          </p:cNvPr>
          <p:cNvSpPr/>
          <p:nvPr/>
        </p:nvSpPr>
        <p:spPr>
          <a:xfrm>
            <a:off x="-1615440" y="479715"/>
            <a:ext cx="2518954" cy="32840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2519F9AD-AE81-4BE3-8F38-A209836A8381}"/>
              </a:ext>
            </a:extLst>
          </p:cNvPr>
          <p:cNvSpPr/>
          <p:nvPr/>
        </p:nvSpPr>
        <p:spPr>
          <a:xfrm>
            <a:off x="-1950720" y="3763790"/>
            <a:ext cx="2453640" cy="638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16C9299C-80C7-4211-91C3-88F27578A1D5}"/>
              </a:ext>
            </a:extLst>
          </p:cNvPr>
          <p:cNvSpPr/>
          <p:nvPr/>
        </p:nvSpPr>
        <p:spPr>
          <a:xfrm>
            <a:off x="6416040" y="886692"/>
            <a:ext cx="796825" cy="3375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25978F4E-19FB-479A-A049-9EF24FE56940}"/>
              </a:ext>
            </a:extLst>
          </p:cNvPr>
          <p:cNvSpPr txBox="1"/>
          <p:nvPr/>
        </p:nvSpPr>
        <p:spPr>
          <a:xfrm>
            <a:off x="317861" y="1570784"/>
            <a:ext cx="489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rgbClr val="7C7C7C"/>
                </a:solidFill>
              </a:rPr>
              <a:t>TSB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6BA14498-6C98-4D2F-9476-395482E6943D}"/>
              </a:ext>
            </a:extLst>
          </p:cNvPr>
          <p:cNvSpPr txBox="1"/>
          <p:nvPr/>
        </p:nvSpPr>
        <p:spPr>
          <a:xfrm>
            <a:off x="394063" y="2979650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rgbClr val="7C7C7C"/>
                </a:solidFill>
              </a:rPr>
              <a:t>CC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569E27FF-68DD-4031-9270-CF554C4C922F}"/>
              </a:ext>
            </a:extLst>
          </p:cNvPr>
          <p:cNvSpPr/>
          <p:nvPr/>
        </p:nvSpPr>
        <p:spPr>
          <a:xfrm>
            <a:off x="1801016" y="64216"/>
            <a:ext cx="35972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0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Percentuale di donne con </a:t>
            </a:r>
            <a:r>
              <a:rPr lang="it-IT" sz="2400" b="1" dirty="0">
                <a:solidFill>
                  <a:srgbClr val="7C7C7C"/>
                </a:solidFill>
              </a:rPr>
              <a:t>emorragia</a:t>
            </a:r>
            <a:r>
              <a:rPr lang="it-IT" sz="2400" dirty="0">
                <a:solidFill>
                  <a:srgbClr val="7C7C7C"/>
                </a:solidFill>
              </a:rPr>
              <a:t> post-parto</a:t>
            </a:r>
            <a:endParaRPr lang="it-IT" sz="2400" b="1" u="sng" dirty="0">
              <a:solidFill>
                <a:srgbClr val="7C7C7C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64E82980-5201-4C8E-86E0-C81BCBB5282B}"/>
              </a:ext>
            </a:extLst>
          </p:cNvPr>
          <p:cNvSpPr txBox="1"/>
          <p:nvPr/>
        </p:nvSpPr>
        <p:spPr>
          <a:xfrm>
            <a:off x="6071604" y="293595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12%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4737E373-6AEC-4004-AF30-862FCE1EEC1C}"/>
              </a:ext>
            </a:extLst>
          </p:cNvPr>
          <p:cNvSpPr txBox="1"/>
          <p:nvPr/>
        </p:nvSpPr>
        <p:spPr>
          <a:xfrm>
            <a:off x="2202067" y="153267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6%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70E3AF36-148F-4F56-AE02-4A31D5B880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8A30B543-DB6E-4522-9565-BD11DE3DA3BF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9812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5E37A136-366C-4AE9-8F8B-AB829FB18B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928628"/>
              </p:ext>
            </p:extLst>
          </p:nvPr>
        </p:nvGraphicFramePr>
        <p:xfrm>
          <a:off x="333374" y="841663"/>
          <a:ext cx="7355899" cy="3773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2AD77A1A-E543-4CEB-808B-32ABBF877B6A}"/>
              </a:ext>
            </a:extLst>
          </p:cNvPr>
          <p:cNvSpPr txBox="1"/>
          <p:nvPr/>
        </p:nvSpPr>
        <p:spPr>
          <a:xfrm>
            <a:off x="324986" y="4527839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 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2.5,;                       </a:t>
            </a:r>
            <a:r>
              <a:rPr lang="it-IT" sz="900" u="sng" dirty="0">
                <a:solidFill>
                  <a:srgbClr val="7C7C7C"/>
                </a:solidFill>
              </a:rPr>
              <a:t>p-</a:t>
            </a:r>
            <a:r>
              <a:rPr lang="it-IT" sz="900" u="sng" dirty="0" err="1">
                <a:solidFill>
                  <a:srgbClr val="7C7C7C"/>
                </a:solidFill>
              </a:rPr>
              <a:t>value</a:t>
            </a:r>
            <a:r>
              <a:rPr lang="it-IT" sz="900" u="sng" dirty="0">
                <a:solidFill>
                  <a:srgbClr val="7C7C7C"/>
                </a:solidFill>
              </a:rPr>
              <a:t> &lt;0,0001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87ACE6E3-C733-4E92-AD80-EBD0A7EC3859}"/>
              </a:ext>
            </a:extLst>
          </p:cNvPr>
          <p:cNvSpPr/>
          <p:nvPr/>
        </p:nvSpPr>
        <p:spPr>
          <a:xfrm>
            <a:off x="7253042" y="951133"/>
            <a:ext cx="415450" cy="3235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F9FED993-DB72-476E-A143-C6A65B51CDF7}"/>
              </a:ext>
            </a:extLst>
          </p:cNvPr>
          <p:cNvSpPr/>
          <p:nvPr/>
        </p:nvSpPr>
        <p:spPr>
          <a:xfrm>
            <a:off x="560314" y="70728"/>
            <a:ext cx="60786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Percentuale di donne </a:t>
            </a:r>
            <a:r>
              <a:rPr lang="it-IT" sz="2400" b="1" dirty="0">
                <a:solidFill>
                  <a:srgbClr val="7C7C7C"/>
                </a:solidFill>
              </a:rPr>
              <a:t>stanche</a:t>
            </a:r>
            <a:r>
              <a:rPr lang="it-IT" sz="2400" dirty="0">
                <a:solidFill>
                  <a:srgbClr val="7C7C7C"/>
                </a:solidFill>
              </a:rPr>
              <a:t>/</a:t>
            </a:r>
            <a:r>
              <a:rPr lang="it-IT" sz="2400" b="1" dirty="0">
                <a:solidFill>
                  <a:srgbClr val="7C7C7C"/>
                </a:solidFill>
              </a:rPr>
              <a:t>affaticate</a:t>
            </a:r>
            <a:r>
              <a:rPr lang="it-IT" sz="2400" dirty="0">
                <a:solidFill>
                  <a:srgbClr val="7C7C7C"/>
                </a:solidFill>
              </a:rPr>
              <a:t> </a:t>
            </a:r>
            <a:br>
              <a:rPr lang="it-IT" sz="2400" dirty="0">
                <a:solidFill>
                  <a:srgbClr val="7C7C7C"/>
                </a:solidFill>
              </a:rPr>
            </a:br>
            <a:r>
              <a:rPr lang="it-IT" sz="2400" dirty="0">
                <a:solidFill>
                  <a:srgbClr val="7C7C7C"/>
                </a:solidFill>
              </a:rPr>
              <a:t>dopo il parto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79E38A35-C356-45B9-A06D-A4C1074BBD61}"/>
              </a:ext>
            </a:extLst>
          </p:cNvPr>
          <p:cNvSpPr txBox="1"/>
          <p:nvPr/>
        </p:nvSpPr>
        <p:spPr>
          <a:xfrm>
            <a:off x="6303897" y="294738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58%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FB4CAF5B-1FE1-41C5-8D9C-A51A655A9EFA}"/>
              </a:ext>
            </a:extLst>
          </p:cNvPr>
          <p:cNvSpPr txBox="1"/>
          <p:nvPr/>
        </p:nvSpPr>
        <p:spPr>
          <a:xfrm>
            <a:off x="1924115" y="152065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11%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E2ADE793-2BD3-4B68-8DB2-516AFD95E5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A3A07D80-8728-46E6-BB81-1F82A84DEA9D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158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xmlns="" id="{935F19D0-0E46-45E3-AFCF-9B7A8949A2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7526396"/>
              </p:ext>
            </p:extLst>
          </p:nvPr>
        </p:nvGraphicFramePr>
        <p:xfrm>
          <a:off x="242093" y="785380"/>
          <a:ext cx="6715125" cy="3957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E207465-9057-4DBE-854E-7603BFC027D6}"/>
              </a:ext>
            </a:extLst>
          </p:cNvPr>
          <p:cNvSpPr/>
          <p:nvPr/>
        </p:nvSpPr>
        <p:spPr>
          <a:xfrm>
            <a:off x="560314" y="250181"/>
            <a:ext cx="6078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err="1">
                <a:solidFill>
                  <a:srgbClr val="7C7C7C"/>
                </a:solidFill>
              </a:rPr>
              <a:t>Aspettative</a:t>
            </a:r>
            <a:r>
              <a:rPr lang="en-US" sz="2400" dirty="0">
                <a:solidFill>
                  <a:srgbClr val="7C7C7C"/>
                </a:solidFill>
              </a:rPr>
              <a:t> </a:t>
            </a:r>
            <a:r>
              <a:rPr lang="en-US" sz="2400" dirty="0" err="1">
                <a:solidFill>
                  <a:srgbClr val="7C7C7C"/>
                </a:solidFill>
              </a:rPr>
              <a:t>delle</a:t>
            </a:r>
            <a:r>
              <a:rPr lang="en-US" sz="2400" dirty="0">
                <a:solidFill>
                  <a:srgbClr val="7C7C7C"/>
                </a:solidFill>
              </a:rPr>
              <a:t> </a:t>
            </a:r>
            <a:r>
              <a:rPr lang="en-US" sz="2400" dirty="0" err="1">
                <a:solidFill>
                  <a:srgbClr val="7C7C7C"/>
                </a:solidFill>
              </a:rPr>
              <a:t>donne</a:t>
            </a:r>
            <a:r>
              <a:rPr lang="en-US" sz="2400" dirty="0">
                <a:solidFill>
                  <a:srgbClr val="7C7C7C"/>
                </a:solidFill>
              </a:rPr>
              <a:t> TSB e CC </a:t>
            </a:r>
            <a:r>
              <a:rPr lang="en-US" sz="2400" dirty="0" err="1">
                <a:solidFill>
                  <a:srgbClr val="7C7C7C"/>
                </a:solidFill>
              </a:rPr>
              <a:t>sul</a:t>
            </a:r>
            <a:r>
              <a:rPr lang="en-US" sz="2400" dirty="0">
                <a:solidFill>
                  <a:srgbClr val="7C7C7C"/>
                </a:solidFill>
              </a:rPr>
              <a:t> </a:t>
            </a:r>
            <a:r>
              <a:rPr lang="en-US" sz="2400" dirty="0" err="1">
                <a:solidFill>
                  <a:srgbClr val="7C7C7C"/>
                </a:solidFill>
              </a:rPr>
              <a:t>parto</a:t>
            </a:r>
            <a:endParaRPr lang="en-US" sz="2400" dirty="0">
              <a:solidFill>
                <a:srgbClr val="7C7C7C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1123285F-7044-443E-94C9-D910A55F7968}"/>
              </a:ext>
            </a:extLst>
          </p:cNvPr>
          <p:cNvSpPr txBox="1"/>
          <p:nvPr/>
        </p:nvSpPr>
        <p:spPr>
          <a:xfrm>
            <a:off x="318293" y="4483312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2.5;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A6DDF3F9-16DE-435B-84FB-C72AE0D76B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EE0F051-8518-41EF-9EEA-D33A9D763AD2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994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2F5B0A89-5B41-4222-B1EB-48EF8F5373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9249268"/>
              </p:ext>
            </p:extLst>
          </p:nvPr>
        </p:nvGraphicFramePr>
        <p:xfrm>
          <a:off x="-1" y="320018"/>
          <a:ext cx="7199313" cy="4644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4DB06318-BB44-4622-9C4B-F717138C4BB1}"/>
              </a:ext>
            </a:extLst>
          </p:cNvPr>
          <p:cNvSpPr/>
          <p:nvPr/>
        </p:nvSpPr>
        <p:spPr>
          <a:xfrm>
            <a:off x="378221" y="4752542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AB126A1-464B-49CE-A135-65ECC6460E06}"/>
              </a:ext>
            </a:extLst>
          </p:cNvPr>
          <p:cNvSpPr/>
          <p:nvPr/>
        </p:nvSpPr>
        <p:spPr>
          <a:xfrm>
            <a:off x="576756" y="70728"/>
            <a:ext cx="6045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Livello di </a:t>
            </a:r>
            <a:r>
              <a:rPr lang="it-IT" b="1" dirty="0">
                <a:solidFill>
                  <a:srgbClr val="7C7C7C"/>
                </a:solidFill>
              </a:rPr>
              <a:t>gradimento</a:t>
            </a:r>
            <a:r>
              <a:rPr lang="it-IT" dirty="0">
                <a:solidFill>
                  <a:srgbClr val="7C7C7C"/>
                </a:solidFill>
              </a:rPr>
              <a:t> delle </a:t>
            </a:r>
            <a:r>
              <a:rPr lang="it-IT" b="1" dirty="0">
                <a:solidFill>
                  <a:srgbClr val="7C7C7C"/>
                </a:solidFill>
              </a:rPr>
              <a:t>donne</a:t>
            </a:r>
            <a:r>
              <a:rPr lang="it-IT" dirty="0">
                <a:solidFill>
                  <a:srgbClr val="7C7C7C"/>
                </a:solidFill>
              </a:rPr>
              <a:t> della lezione sulle </a:t>
            </a:r>
            <a:r>
              <a:rPr lang="it-IT" b="1" dirty="0">
                <a:solidFill>
                  <a:srgbClr val="7C7C7C"/>
                </a:solidFill>
              </a:rPr>
              <a:t>posizioni</a:t>
            </a:r>
            <a:r>
              <a:rPr lang="it-IT" dirty="0">
                <a:solidFill>
                  <a:srgbClr val="7C7C7C"/>
                </a:solidFill>
              </a:rPr>
              <a:t> del parto del TSB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D967B522-7BFB-45A3-B1BA-4D97A1DD3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7442849-50C4-440A-BABD-2E4AD4A92119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0004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80663480-6A21-4789-9329-99264A9F41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455918"/>
              </p:ext>
            </p:extLst>
          </p:nvPr>
        </p:nvGraphicFramePr>
        <p:xfrm>
          <a:off x="603784" y="696191"/>
          <a:ext cx="6856095" cy="3999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7706C64B-FB05-4F93-B6C6-7BA7861D0C22}"/>
              </a:ext>
            </a:extLst>
          </p:cNvPr>
          <p:cNvSpPr txBox="1"/>
          <p:nvPr/>
        </p:nvSpPr>
        <p:spPr>
          <a:xfrm>
            <a:off x="318293" y="4462530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2.7;</a:t>
            </a:r>
          </a:p>
          <a:p>
            <a:r>
              <a:rPr lang="it-IT" sz="900" dirty="0">
                <a:solidFill>
                  <a:srgbClr val="7C7C7C"/>
                </a:solidFill>
              </a:rPr>
              <a:t>CC (Gruppo di controllo) gruppo composto 104 mamme (il 43,3% erano al loro primo parto) che hanno seguito il corso </a:t>
            </a:r>
            <a:r>
              <a:rPr lang="it-IT" sz="900" dirty="0" err="1">
                <a:solidFill>
                  <a:srgbClr val="7C7C7C"/>
                </a:solidFill>
              </a:rPr>
              <a:t>pre</a:t>
            </a:r>
            <a:r>
              <a:rPr lang="it-IT" sz="900" dirty="0">
                <a:solidFill>
                  <a:srgbClr val="7C7C7C"/>
                </a:solidFill>
              </a:rPr>
              <a:t>-parto organizzato dal servizio sanitario nazionale ASL. Età media del campione 34.4 ± 4.1, BMI media 20.8 ± 2.5;                      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F90AD078-0E12-4F17-B357-75323CC9A16D}"/>
              </a:ext>
            </a:extLst>
          </p:cNvPr>
          <p:cNvSpPr/>
          <p:nvPr/>
        </p:nvSpPr>
        <p:spPr>
          <a:xfrm>
            <a:off x="6911834" y="704850"/>
            <a:ext cx="478473" cy="3653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8AC7B409-1D74-4E14-ADE1-6A6C166EF5B8}"/>
              </a:ext>
            </a:extLst>
          </p:cNvPr>
          <p:cNvSpPr/>
          <p:nvPr/>
        </p:nvSpPr>
        <p:spPr>
          <a:xfrm>
            <a:off x="612269" y="76144"/>
            <a:ext cx="59747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Livello di </a:t>
            </a:r>
            <a:r>
              <a:rPr lang="it-IT" b="1" dirty="0">
                <a:solidFill>
                  <a:srgbClr val="7C7C7C"/>
                </a:solidFill>
              </a:rPr>
              <a:t>soddisfazione</a:t>
            </a:r>
            <a:r>
              <a:rPr lang="it-IT" dirty="0">
                <a:solidFill>
                  <a:srgbClr val="7C7C7C"/>
                </a:solidFill>
              </a:rPr>
              <a:t> delle donne dopo il parto rispetto alle aspettative</a:t>
            </a:r>
            <a:endParaRPr lang="it-IT" b="1" u="sng" dirty="0">
              <a:solidFill>
                <a:srgbClr val="7C7C7C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CEFCA65-9898-47AC-A5B8-CAE1FE72E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528A5024-B8E7-4A37-B963-BA629E3433D0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1878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35554797-7570-499F-AB65-1A8E52C805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4497383"/>
              </p:ext>
            </p:extLst>
          </p:nvPr>
        </p:nvGraphicFramePr>
        <p:xfrm>
          <a:off x="-323851" y="1257724"/>
          <a:ext cx="4719206" cy="310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E8617D14-A6C2-4501-B73E-39447D326001}"/>
              </a:ext>
            </a:extLst>
          </p:cNvPr>
          <p:cNvSpPr/>
          <p:nvPr/>
        </p:nvSpPr>
        <p:spPr>
          <a:xfrm>
            <a:off x="383669" y="4769762"/>
            <a:ext cx="64428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e 115 partners (il 68,7% erano al loro primo parto) che hanno seguito il metodo e l’hanno messo in pratica in sala parto.</a:t>
            </a:r>
          </a:p>
          <a:p>
            <a:endParaRPr lang="it-IT" sz="900" dirty="0">
              <a:solidFill>
                <a:srgbClr val="7C7C7C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1F7F8C8C-D6B6-4FA1-B5B2-EE6175C2AC49}"/>
              </a:ext>
            </a:extLst>
          </p:cNvPr>
          <p:cNvSpPr/>
          <p:nvPr/>
        </p:nvSpPr>
        <p:spPr>
          <a:xfrm>
            <a:off x="383669" y="70728"/>
            <a:ext cx="6431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Percentuale di donne e partners che </a:t>
            </a:r>
            <a:r>
              <a:rPr lang="it-IT" sz="2400" b="1" dirty="0">
                <a:solidFill>
                  <a:srgbClr val="7C7C7C"/>
                </a:solidFill>
              </a:rPr>
              <a:t>rifarebbero</a:t>
            </a:r>
            <a:r>
              <a:rPr lang="it-IT" sz="2400" dirty="0">
                <a:solidFill>
                  <a:srgbClr val="7C7C7C"/>
                </a:solidFill>
              </a:rPr>
              <a:t> il corso  TSB per un successivo parto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F576FAE0-B229-42C2-BE45-C2AE01A17C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7351981"/>
              </p:ext>
            </p:extLst>
          </p:nvPr>
        </p:nvGraphicFramePr>
        <p:xfrm>
          <a:off x="2721193" y="1257724"/>
          <a:ext cx="5060373" cy="310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0D91CD64-56EA-4985-8F06-1CF774B36EDE}"/>
              </a:ext>
            </a:extLst>
          </p:cNvPr>
          <p:cNvSpPr txBox="1"/>
          <p:nvPr/>
        </p:nvSpPr>
        <p:spPr>
          <a:xfrm>
            <a:off x="1631634" y="4245849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donne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05E7B8A4-8786-4404-A5BA-2C130A6F48A8}"/>
              </a:ext>
            </a:extLst>
          </p:cNvPr>
          <p:cNvSpPr txBox="1"/>
          <p:nvPr/>
        </p:nvSpPr>
        <p:spPr>
          <a:xfrm>
            <a:off x="4758195" y="4223950"/>
            <a:ext cx="977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partners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1817410F-CE2B-4AC8-B95C-AC7BB6071C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A410AE-D5D8-446B-A668-AA89C8781AF8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8805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85A0EA50-55F6-488B-837B-C2873013F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1809741"/>
              </p:ext>
            </p:extLst>
          </p:nvPr>
        </p:nvGraphicFramePr>
        <p:xfrm>
          <a:off x="-389262" y="1238141"/>
          <a:ext cx="4817414" cy="3006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E9413EB2-E619-447C-983C-152AC2CC3ED8}"/>
              </a:ext>
            </a:extLst>
          </p:cNvPr>
          <p:cNvSpPr/>
          <p:nvPr/>
        </p:nvSpPr>
        <p:spPr>
          <a:xfrm>
            <a:off x="117689" y="123082"/>
            <a:ext cx="6959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Percentuale di donne e partners che </a:t>
            </a:r>
            <a:r>
              <a:rPr lang="it-IT" sz="2400" b="1" dirty="0">
                <a:solidFill>
                  <a:srgbClr val="7C7C7C"/>
                </a:solidFill>
              </a:rPr>
              <a:t>consiglierebbero</a:t>
            </a:r>
            <a:r>
              <a:rPr lang="it-IT" sz="2400" dirty="0">
                <a:solidFill>
                  <a:srgbClr val="7C7C7C"/>
                </a:solidFill>
              </a:rPr>
              <a:t> </a:t>
            </a:r>
            <a:br>
              <a:rPr lang="it-IT" sz="2400" dirty="0">
                <a:solidFill>
                  <a:srgbClr val="7C7C7C"/>
                </a:solidFill>
              </a:rPr>
            </a:br>
            <a:r>
              <a:rPr lang="it-IT" sz="2400" dirty="0">
                <a:solidFill>
                  <a:srgbClr val="7C7C7C"/>
                </a:solidFill>
              </a:rPr>
              <a:t>il corso TSB ad altre coppie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42A0E69E-B7D9-4D34-B839-0141BEE07C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9235828"/>
              </p:ext>
            </p:extLst>
          </p:nvPr>
        </p:nvGraphicFramePr>
        <p:xfrm>
          <a:off x="3280208" y="1229502"/>
          <a:ext cx="3804805" cy="30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610EF81-90CD-49E3-82CA-FBF3026E04E1}"/>
              </a:ext>
            </a:extLst>
          </p:cNvPr>
          <p:cNvSpPr txBox="1"/>
          <p:nvPr/>
        </p:nvSpPr>
        <p:spPr>
          <a:xfrm>
            <a:off x="1631634" y="4239911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donne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2438D4BB-3816-48F9-B59B-190EAD902473}"/>
              </a:ext>
            </a:extLst>
          </p:cNvPr>
          <p:cNvSpPr txBox="1"/>
          <p:nvPr/>
        </p:nvSpPr>
        <p:spPr>
          <a:xfrm>
            <a:off x="4758195" y="4218012"/>
            <a:ext cx="977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partners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41479CEF-8072-436D-B748-60E4205E98A7}"/>
              </a:ext>
            </a:extLst>
          </p:cNvPr>
          <p:cNvSpPr/>
          <p:nvPr/>
        </p:nvSpPr>
        <p:spPr>
          <a:xfrm>
            <a:off x="383669" y="4769762"/>
            <a:ext cx="64428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e 115 partners (il 68,7% erano al loro primo parto) che hanno seguito il metodo e l’hanno messo in pratica in sala parto.</a:t>
            </a:r>
          </a:p>
          <a:p>
            <a:endParaRPr lang="it-IT" sz="900" dirty="0">
              <a:solidFill>
                <a:srgbClr val="7C7C7C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6B06E11-D4A0-4D8E-AC89-77173DD352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D565497E-3D0E-4A9F-961C-EC08B3FA30A3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210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xmlns="" id="{457BDF5B-8864-40F8-85C5-58AA224CFD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892732"/>
              </p:ext>
            </p:extLst>
          </p:nvPr>
        </p:nvGraphicFramePr>
        <p:xfrm>
          <a:off x="1" y="740096"/>
          <a:ext cx="7199312" cy="3969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ADACA562-914D-4034-A313-A8B2B5B4F35D}"/>
              </a:ext>
            </a:extLst>
          </p:cNvPr>
          <p:cNvSpPr/>
          <p:nvPr/>
        </p:nvSpPr>
        <p:spPr>
          <a:xfrm>
            <a:off x="378221" y="4774195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(Taddei Smart Birth) gruppo composto da 115 partners (il 68,7% erano al loro primo parto) che hanno seguito il metodo e l’hanno messo in pratica in sala parto.</a:t>
            </a:r>
            <a:endParaRPr lang="it-IT" sz="900" b="1" u="sng" dirty="0">
              <a:solidFill>
                <a:srgbClr val="FF0000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2F4EADED-06E9-48E9-A152-83C563A80E4D}"/>
              </a:ext>
            </a:extLst>
          </p:cNvPr>
          <p:cNvSpPr/>
          <p:nvPr/>
        </p:nvSpPr>
        <p:spPr>
          <a:xfrm>
            <a:off x="1036033" y="70728"/>
            <a:ext cx="50560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Livello di </a:t>
            </a:r>
            <a:r>
              <a:rPr lang="it-IT" b="1" dirty="0">
                <a:solidFill>
                  <a:srgbClr val="7C7C7C"/>
                </a:solidFill>
              </a:rPr>
              <a:t>gradimento</a:t>
            </a:r>
            <a:r>
              <a:rPr lang="it-IT" dirty="0">
                <a:solidFill>
                  <a:srgbClr val="7C7C7C"/>
                </a:solidFill>
              </a:rPr>
              <a:t> dei </a:t>
            </a:r>
            <a:r>
              <a:rPr lang="it-IT" b="1" dirty="0">
                <a:solidFill>
                  <a:srgbClr val="7C7C7C"/>
                </a:solidFill>
              </a:rPr>
              <a:t>partners</a:t>
            </a:r>
            <a:r>
              <a:rPr lang="it-IT" dirty="0">
                <a:solidFill>
                  <a:srgbClr val="7C7C7C"/>
                </a:solidFill>
              </a:rPr>
              <a:t> della lezione sulle </a:t>
            </a:r>
            <a:r>
              <a:rPr lang="it-IT" b="1" dirty="0">
                <a:solidFill>
                  <a:srgbClr val="7C7C7C"/>
                </a:solidFill>
              </a:rPr>
              <a:t>posizioni</a:t>
            </a:r>
            <a:r>
              <a:rPr lang="it-IT" dirty="0">
                <a:solidFill>
                  <a:srgbClr val="7C7C7C"/>
                </a:solidFill>
              </a:rPr>
              <a:t> del TSB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64E49B0-788B-4641-9EFE-9455A8A4C2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44245CE1-E5D5-4EC3-B89C-860B4AAACEDA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718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55775637-8C98-4C56-A482-82FC3485F3F6}"/>
              </a:ext>
            </a:extLst>
          </p:cNvPr>
          <p:cNvSpPr/>
          <p:nvPr/>
        </p:nvSpPr>
        <p:spPr>
          <a:xfrm>
            <a:off x="378220" y="4772890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CDA993F-948C-4C2B-B15F-99D82AA4A9A2}"/>
              </a:ext>
            </a:extLst>
          </p:cNvPr>
          <p:cNvSpPr/>
          <p:nvPr/>
        </p:nvSpPr>
        <p:spPr>
          <a:xfrm>
            <a:off x="1539223" y="70728"/>
            <a:ext cx="41208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0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Altri </a:t>
            </a:r>
            <a:r>
              <a:rPr lang="it-IT" sz="2400" b="1" dirty="0">
                <a:solidFill>
                  <a:srgbClr val="7C7C7C"/>
                </a:solidFill>
              </a:rPr>
              <a:t>miglioramenti</a:t>
            </a:r>
            <a:r>
              <a:rPr lang="it-IT" sz="2400" dirty="0">
                <a:solidFill>
                  <a:srgbClr val="7C7C7C"/>
                </a:solidFill>
              </a:rPr>
              <a:t> ottenuti dalle donne grazie al corso TSB </a:t>
            </a:r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xmlns="" id="{35CF5CA3-047D-408F-93D8-8220C0B3A2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7999413"/>
              </p:ext>
            </p:extLst>
          </p:nvPr>
        </p:nvGraphicFramePr>
        <p:xfrm>
          <a:off x="347792" y="936057"/>
          <a:ext cx="6525491" cy="3528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3B8A66E7-0354-43EC-B20E-F24329B57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9C42E166-4FDC-4D36-A445-2A7E4B46CDF9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5119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xmlns="" id="{2351A436-B9FF-4183-B251-1811CC18FE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3013036"/>
              </p:ext>
            </p:extLst>
          </p:nvPr>
        </p:nvGraphicFramePr>
        <p:xfrm>
          <a:off x="294084" y="433820"/>
          <a:ext cx="6611144" cy="4214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AA181841-9F37-460A-9063-83E05F9548CB}"/>
              </a:ext>
            </a:extLst>
          </p:cNvPr>
          <p:cNvSpPr/>
          <p:nvPr/>
        </p:nvSpPr>
        <p:spPr>
          <a:xfrm>
            <a:off x="378219" y="4772144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9D49892-396D-409C-A043-46B470C4B6D6}"/>
              </a:ext>
            </a:extLst>
          </p:cNvPr>
          <p:cNvSpPr/>
          <p:nvPr/>
        </p:nvSpPr>
        <p:spPr>
          <a:xfrm>
            <a:off x="575032" y="70728"/>
            <a:ext cx="60492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rgbClr val="7C7C7C"/>
                </a:solidFill>
              </a:rPr>
              <a:t>Principali motivazioni che portano le donne a fare gli esercizi TSB anche da sole </a:t>
            </a:r>
            <a:r>
              <a:rPr lang="it-IT" sz="2400" b="1" dirty="0">
                <a:solidFill>
                  <a:srgbClr val="7C7C7C"/>
                </a:solidFill>
              </a:rPr>
              <a:t>a casa</a:t>
            </a:r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xmlns="" id="{96AC3846-A9F4-4AB7-BD35-222BEEB4D4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721755"/>
              </p:ext>
            </p:extLst>
          </p:nvPr>
        </p:nvGraphicFramePr>
        <p:xfrm>
          <a:off x="0" y="879496"/>
          <a:ext cx="7199313" cy="3636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BF3EFF1A-D358-4550-A245-7B1AA19913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56FC39D-FAE6-490E-A675-0A4B610FA3E8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9445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2F082EEF-7514-4B10-984D-1AD27D31FD20}"/>
              </a:ext>
            </a:extLst>
          </p:cNvPr>
          <p:cNvSpPr/>
          <p:nvPr/>
        </p:nvSpPr>
        <p:spPr>
          <a:xfrm>
            <a:off x="373567" y="4782508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27FE9428-0EDB-4B1F-9803-81E3B223FC65}"/>
              </a:ext>
            </a:extLst>
          </p:cNvPr>
          <p:cNvSpPr/>
          <p:nvPr/>
        </p:nvSpPr>
        <p:spPr>
          <a:xfrm>
            <a:off x="582881" y="70728"/>
            <a:ext cx="60059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solidFill>
                  <a:srgbClr val="7C7C7C"/>
                </a:solidFill>
              </a:rPr>
              <a:t>Utilizzo degli esercizi di riscaldamento del corso TSB da sole nelle</a:t>
            </a:r>
            <a:r>
              <a:rPr lang="it-IT" b="1" dirty="0">
                <a:solidFill>
                  <a:srgbClr val="7C7C7C"/>
                </a:solidFill>
              </a:rPr>
              <a:t> pause </a:t>
            </a:r>
            <a:r>
              <a:rPr lang="it-IT" dirty="0">
                <a:solidFill>
                  <a:srgbClr val="7C7C7C"/>
                </a:solidFill>
              </a:rPr>
              <a:t>del</a:t>
            </a:r>
            <a:r>
              <a:rPr lang="it-IT" b="1" dirty="0">
                <a:solidFill>
                  <a:srgbClr val="7C7C7C"/>
                </a:solidFill>
              </a:rPr>
              <a:t> </a:t>
            </a:r>
            <a:r>
              <a:rPr lang="it-IT" b="1" dirty="0" err="1">
                <a:solidFill>
                  <a:srgbClr val="7C7C7C"/>
                </a:solidFill>
              </a:rPr>
              <a:t>pre-tavaglio</a:t>
            </a:r>
            <a:endParaRPr lang="it-IT" b="1" dirty="0">
              <a:solidFill>
                <a:srgbClr val="7C7C7C"/>
              </a:solidFill>
            </a:endParaRPr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2D0F6E28-0274-4814-8C5F-0D2651D599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557444"/>
              </p:ext>
            </p:extLst>
          </p:nvPr>
        </p:nvGraphicFramePr>
        <p:xfrm>
          <a:off x="452249" y="847599"/>
          <a:ext cx="6255327" cy="3699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CD37DD8-B8AD-4137-ACD6-7BF1947B89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606527A-71D5-4252-8256-66AF98E04B5B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1416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4D38400A-2269-4DBB-9488-D73131AE40F0}"/>
              </a:ext>
            </a:extLst>
          </p:cNvPr>
          <p:cNvSpPr/>
          <p:nvPr/>
        </p:nvSpPr>
        <p:spPr>
          <a:xfrm>
            <a:off x="378220" y="4773099"/>
            <a:ext cx="6442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C7C7C"/>
                </a:solidFill>
              </a:rPr>
              <a:t>TSB (</a:t>
            </a:r>
            <a:r>
              <a:rPr lang="it-IT" sz="900" dirty="0" err="1">
                <a:solidFill>
                  <a:srgbClr val="7C7C7C"/>
                </a:solidFill>
              </a:rPr>
              <a:t>Taddei</a:t>
            </a:r>
            <a:r>
              <a:rPr lang="it-IT" sz="900" dirty="0">
                <a:solidFill>
                  <a:srgbClr val="7C7C7C"/>
                </a:solidFill>
              </a:rPr>
              <a:t> Smart Birth) gruppo composto da 115 mamme (il 68,7% erano al loro primo parto) che hanno seguito il metodo e l’hanno messo in pratica in sala parto. Età media del campione 34.6 ± 4.2, BMI media 20.8 ± 2.7.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0433DB9A-FE0B-4EAA-B92E-585BE43474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188286"/>
              </p:ext>
            </p:extLst>
          </p:nvPr>
        </p:nvGraphicFramePr>
        <p:xfrm>
          <a:off x="267890" y="1174000"/>
          <a:ext cx="3276600" cy="2781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xmlns="" id="{AF5C846A-53E5-4CFE-A7E0-1257FF1BAF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0878181"/>
              </p:ext>
            </p:extLst>
          </p:nvPr>
        </p:nvGraphicFramePr>
        <p:xfrm>
          <a:off x="3544490" y="758536"/>
          <a:ext cx="3597274" cy="3197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D5A1A6CC-F65C-4D98-B637-72E724AC15D4}"/>
              </a:ext>
            </a:extLst>
          </p:cNvPr>
          <p:cNvSpPr txBox="1"/>
          <p:nvPr/>
        </p:nvSpPr>
        <p:spPr>
          <a:xfrm>
            <a:off x="1463278" y="4094039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Prima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539D437-5E5D-4A36-A307-D10A4C410E95}"/>
              </a:ext>
            </a:extLst>
          </p:cNvPr>
          <p:cNvSpPr txBox="1"/>
          <p:nvPr/>
        </p:nvSpPr>
        <p:spPr>
          <a:xfrm>
            <a:off x="4977482" y="4078843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7C7C7C"/>
                </a:solidFill>
              </a:rPr>
              <a:t>Dopo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71C726DA-302C-491A-A307-AE3465508BB3}"/>
              </a:ext>
            </a:extLst>
          </p:cNvPr>
          <p:cNvSpPr txBox="1"/>
          <p:nvPr/>
        </p:nvSpPr>
        <p:spPr>
          <a:xfrm>
            <a:off x="3102831" y="3918898"/>
            <a:ext cx="1001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7C7C7C"/>
                </a:solidFill>
              </a:rPr>
              <a:t>Scala </a:t>
            </a:r>
            <a:r>
              <a:rPr lang="it-IT" sz="1400" dirty="0" err="1">
                <a:solidFill>
                  <a:srgbClr val="7C7C7C"/>
                </a:solidFill>
              </a:rPr>
              <a:t>Likert</a:t>
            </a:r>
            <a:endParaRPr lang="it-IT" sz="1400" dirty="0">
              <a:solidFill>
                <a:srgbClr val="7C7C7C"/>
              </a:solidFill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B5FD5159-98A9-4F54-87D2-C59C5CD9FFF3}"/>
              </a:ext>
            </a:extLst>
          </p:cNvPr>
          <p:cNvSpPr/>
          <p:nvPr/>
        </p:nvSpPr>
        <p:spPr>
          <a:xfrm>
            <a:off x="3102831" y="758536"/>
            <a:ext cx="3942205" cy="261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8C06B338-F2BA-4A29-B754-E7005594D9A3}"/>
              </a:ext>
            </a:extLst>
          </p:cNvPr>
          <p:cNvSpPr/>
          <p:nvPr/>
        </p:nvSpPr>
        <p:spPr>
          <a:xfrm>
            <a:off x="840001" y="72269"/>
            <a:ext cx="55193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7C7C7C"/>
                </a:solidFill>
              </a:rPr>
              <a:t>Livello di </a:t>
            </a:r>
            <a:r>
              <a:rPr lang="it-IT" sz="2400" b="1" dirty="0">
                <a:solidFill>
                  <a:srgbClr val="7C7C7C"/>
                </a:solidFill>
              </a:rPr>
              <a:t>preparazione</a:t>
            </a:r>
            <a:r>
              <a:rPr lang="it-IT" sz="2400" dirty="0">
                <a:solidFill>
                  <a:srgbClr val="7C7C7C"/>
                </a:solidFill>
              </a:rPr>
              <a:t> sulla </a:t>
            </a:r>
            <a:r>
              <a:rPr lang="it-IT" sz="2400" b="1" dirty="0">
                <a:solidFill>
                  <a:srgbClr val="7C7C7C"/>
                </a:solidFill>
              </a:rPr>
              <a:t>spinta</a:t>
            </a:r>
            <a:r>
              <a:rPr lang="it-IT" sz="2400" dirty="0">
                <a:solidFill>
                  <a:srgbClr val="7C7C7C"/>
                </a:solidFill>
              </a:rPr>
              <a:t> prima e dopo la lezione speciale TSB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098D36BD-BF97-458F-A1F0-3C3F7B778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3" y="5144485"/>
            <a:ext cx="832159" cy="150721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CBB38707-9764-48E5-B8C3-9F171BC38907}"/>
              </a:ext>
            </a:extLst>
          </p:cNvPr>
          <p:cNvSpPr/>
          <p:nvPr/>
        </p:nvSpPr>
        <p:spPr>
          <a:xfrm>
            <a:off x="31173" y="32732"/>
            <a:ext cx="7132561" cy="5335211"/>
          </a:xfrm>
          <a:prstGeom prst="rect">
            <a:avLst/>
          </a:prstGeom>
          <a:noFill/>
          <a:ln>
            <a:solidFill>
              <a:srgbClr val="9395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214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2443</TotalTime>
  <Words>3286</Words>
  <Application>Microsoft Office PowerPoint</Application>
  <PresentationFormat>Personalizzato</PresentationFormat>
  <Paragraphs>241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 Bi</dc:creator>
  <cp:lastModifiedBy>Elena Taddei</cp:lastModifiedBy>
  <cp:revision>255</cp:revision>
  <dcterms:created xsi:type="dcterms:W3CDTF">2018-02-24T14:21:13Z</dcterms:created>
  <dcterms:modified xsi:type="dcterms:W3CDTF">2018-12-09T08:31:00Z</dcterms:modified>
</cp:coreProperties>
</file>